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2" r:id="rId19"/>
    <p:sldId id="310" r:id="rId20"/>
    <p:sldId id="276" r:id="rId21"/>
    <p:sldId id="311" r:id="rId22"/>
    <p:sldId id="277" r:id="rId23"/>
    <p:sldId id="278" r:id="rId24"/>
    <p:sldId id="279" r:id="rId25"/>
    <p:sldId id="281" r:id="rId26"/>
  </p:sldIdLst>
  <p:sldSz cx="18288000" cy="10287000"/>
  <p:notesSz cx="10287000" cy="18288000"/>
  <p:embeddedFontLst>
    <p:embeddedFont>
      <p:font typeface="Atyp Display" panose="00000500000000000000" pitchFamily="2" charset="0"/>
      <p:regular r:id="rId28"/>
    </p:embeddedFont>
    <p:embeddedFont>
      <p:font typeface="Atyp Display Medium" panose="00000600000000000000" pitchFamily="2" charset="0"/>
      <p:regular r:id="rId29"/>
    </p:embeddedFont>
    <p:embeddedFont>
      <p:font typeface="DrukTextWideCyr-Medium" pitchFamily="50" charset="-52"/>
      <p:regular r:id="rId30"/>
    </p:embeddedFont>
    <p:embeddedFont>
      <p:font typeface="Open Sans ExtraBold" panose="020B0906030804020204" pitchFamily="34" charset="0"/>
      <p:bold r:id="rId31"/>
      <p:boldItalic r:id="rId32"/>
    </p:embeddedFont>
    <p:embeddedFont>
      <p:font typeface="Open Sans SemiBold" panose="020B0706030804020204" pitchFamily="34" charset="0"/>
      <p:bold r:id="rId33"/>
      <p:boldItalic r:id="rId3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 компании БСТ" id="{22B04C14-07E5-4B80-A6EC-9568F1E411CC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Производство" id="{96BE591B-7772-4EE2-91C9-F8AB4E86C3A4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82"/>
            <p14:sldId id="310"/>
          </p14:sldIdLst>
        </p14:section>
        <p14:section name="Разработка" id="{ECDAA917-5F36-48A2-AC5B-A5FFBB24B4A8}">
          <p14:sldIdLst>
            <p14:sldId id="276"/>
            <p14:sldId id="311"/>
            <p14:sldId id="277"/>
            <p14:sldId id="278"/>
            <p14:sldId id="279"/>
          </p14:sldIdLst>
        </p14:section>
        <p14:section name="Контакты" id="{2E60D457-01C2-44DD-ADFC-55FA0056DFDA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9"/>
    <p:restoredTop sz="96983"/>
  </p:normalViewPr>
  <p:slideViewPr>
    <p:cSldViewPr snapToGrid="0" snapToObjects="1">
      <p:cViewPr varScale="1">
        <p:scale>
          <a:sx n="62" d="100"/>
          <a:sy n="62" d="100"/>
        </p:scale>
        <p:origin x="168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692B-3231-E593-E4C1-CE22EE5E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57251-D0AD-8358-B1D4-BC19A3DBD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988D7-AFE6-38A7-B1E8-ACE084C61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83BD5-DF84-EB6F-D564-F455F683C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3" Type="http://schemas.openxmlformats.org/officeDocument/2006/relationships/image" Target="../media/image24.png"/><Relationship Id="rId21" Type="http://schemas.openxmlformats.org/officeDocument/2006/relationships/image" Target="../media/image108.png"/><Relationship Id="rId7" Type="http://schemas.openxmlformats.org/officeDocument/2006/relationships/image" Target="../media/image96.png"/><Relationship Id="rId12" Type="http://schemas.openxmlformats.org/officeDocument/2006/relationships/image" Target="../media/image31.sv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30.png"/><Relationship Id="rId24" Type="http://schemas.openxmlformats.org/officeDocument/2006/relationships/image" Target="../media/image111.svg"/><Relationship Id="rId5" Type="http://schemas.openxmlformats.org/officeDocument/2006/relationships/image" Target="../media/image14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10" Type="http://schemas.openxmlformats.org/officeDocument/2006/relationships/image" Target="../media/image99.svg"/><Relationship Id="rId19" Type="http://schemas.openxmlformats.org/officeDocument/2006/relationships/image" Target="../media/image106.png"/><Relationship Id="rId4" Type="http://schemas.openxmlformats.org/officeDocument/2006/relationships/image" Target="../media/image25.svg"/><Relationship Id="rId9" Type="http://schemas.openxmlformats.org/officeDocument/2006/relationships/image" Target="../media/image98.png"/><Relationship Id="rId14" Type="http://schemas.openxmlformats.org/officeDocument/2006/relationships/image" Target="../media/image101.svg"/><Relationship Id="rId22" Type="http://schemas.openxmlformats.org/officeDocument/2006/relationships/image" Target="../media/image10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1.svg"/><Relationship Id="rId3" Type="http://schemas.openxmlformats.org/officeDocument/2006/relationships/image" Target="../media/image112.png"/><Relationship Id="rId7" Type="http://schemas.openxmlformats.org/officeDocument/2006/relationships/image" Target="../media/image116.sv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5.svg"/><Relationship Id="rId5" Type="http://schemas.openxmlformats.org/officeDocument/2006/relationships/image" Target="../media/image114.jpeg"/><Relationship Id="rId15" Type="http://schemas.openxmlformats.org/officeDocument/2006/relationships/image" Target="../media/image118.png"/><Relationship Id="rId10" Type="http://schemas.openxmlformats.org/officeDocument/2006/relationships/image" Target="../media/image14.png"/><Relationship Id="rId4" Type="http://schemas.openxmlformats.org/officeDocument/2006/relationships/image" Target="../media/image113.svg"/><Relationship Id="rId9" Type="http://schemas.openxmlformats.org/officeDocument/2006/relationships/image" Target="../media/image25.svg"/><Relationship Id="rId14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3.svg"/><Relationship Id="rId3" Type="http://schemas.openxmlformats.org/officeDocument/2006/relationships/image" Target="../media/image112.png"/><Relationship Id="rId7" Type="http://schemas.openxmlformats.org/officeDocument/2006/relationships/image" Target="../media/image14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121.png"/><Relationship Id="rId5" Type="http://schemas.openxmlformats.org/officeDocument/2006/relationships/image" Target="../media/image24.png"/><Relationship Id="rId10" Type="http://schemas.openxmlformats.org/officeDocument/2006/relationships/image" Target="../media/image120.png"/><Relationship Id="rId4" Type="http://schemas.openxmlformats.org/officeDocument/2006/relationships/image" Target="../media/image113.svg"/><Relationship Id="rId9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32.png"/><Relationship Id="rId18" Type="http://schemas.openxmlformats.org/officeDocument/2006/relationships/hyperlink" Target="https://gisp.gov.ru/goods/#/product/2446324" TargetMode="External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17" Type="http://schemas.openxmlformats.org/officeDocument/2006/relationships/hyperlink" Target="https://gisp.gov.ru/goods/#/product/2402766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30.png"/><Relationship Id="rId5" Type="http://schemas.openxmlformats.org/officeDocument/2006/relationships/image" Target="../media/image14.png"/><Relationship Id="rId15" Type="http://schemas.openxmlformats.org/officeDocument/2006/relationships/image" Target="../media/image110.png"/><Relationship Id="rId10" Type="http://schemas.openxmlformats.org/officeDocument/2006/relationships/image" Target="../media/image129.jpeg"/><Relationship Id="rId19" Type="http://schemas.openxmlformats.org/officeDocument/2006/relationships/hyperlink" Target="https://gisp.gov.ru/goods/#/product/2446322" TargetMode="External"/><Relationship Id="rId4" Type="http://schemas.openxmlformats.org/officeDocument/2006/relationships/image" Target="../media/image125.svg"/><Relationship Id="rId9" Type="http://schemas.openxmlformats.org/officeDocument/2006/relationships/image" Target="../media/image128.png"/><Relationship Id="rId14" Type="http://schemas.openxmlformats.org/officeDocument/2006/relationships/image" Target="../media/image1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41.png"/><Relationship Id="rId18" Type="http://schemas.openxmlformats.org/officeDocument/2006/relationships/image" Target="../media/image146.sv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140.sv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4.svg"/><Relationship Id="rId20" Type="http://schemas.openxmlformats.org/officeDocument/2006/relationships/image" Target="../media/image1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svg"/><Relationship Id="rId11" Type="http://schemas.openxmlformats.org/officeDocument/2006/relationships/image" Target="../media/image139.png"/><Relationship Id="rId5" Type="http://schemas.openxmlformats.org/officeDocument/2006/relationships/image" Target="../media/image135.png"/><Relationship Id="rId15" Type="http://schemas.openxmlformats.org/officeDocument/2006/relationships/image" Target="../media/image143.png"/><Relationship Id="rId10" Type="http://schemas.openxmlformats.org/officeDocument/2006/relationships/image" Target="../media/image138.svg"/><Relationship Id="rId19" Type="http://schemas.openxmlformats.org/officeDocument/2006/relationships/image" Target="../media/image122.png"/><Relationship Id="rId4" Type="http://schemas.openxmlformats.org/officeDocument/2006/relationships/image" Target="../media/image134.svg"/><Relationship Id="rId9" Type="http://schemas.openxmlformats.org/officeDocument/2006/relationships/image" Target="../media/image137.png"/><Relationship Id="rId14" Type="http://schemas.openxmlformats.org/officeDocument/2006/relationships/image" Target="../media/image14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27.svg"/><Relationship Id="rId18" Type="http://schemas.openxmlformats.org/officeDocument/2006/relationships/image" Target="../media/image158.png"/><Relationship Id="rId3" Type="http://schemas.openxmlformats.org/officeDocument/2006/relationships/image" Target="../media/image147.png"/><Relationship Id="rId21" Type="http://schemas.openxmlformats.org/officeDocument/2006/relationships/image" Target="../media/image161.svg"/><Relationship Id="rId7" Type="http://schemas.openxmlformats.org/officeDocument/2006/relationships/image" Target="../media/image151.svg"/><Relationship Id="rId12" Type="http://schemas.openxmlformats.org/officeDocument/2006/relationships/image" Target="../media/image126.png"/><Relationship Id="rId17" Type="http://schemas.openxmlformats.org/officeDocument/2006/relationships/image" Target="../media/image157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15.svg"/><Relationship Id="rId5" Type="http://schemas.openxmlformats.org/officeDocument/2006/relationships/image" Target="../media/image149.svg"/><Relationship Id="rId15" Type="http://schemas.openxmlformats.org/officeDocument/2006/relationships/image" Target="../media/image155.svg"/><Relationship Id="rId23" Type="http://schemas.openxmlformats.org/officeDocument/2006/relationships/image" Target="../media/image163.svg"/><Relationship Id="rId10" Type="http://schemas.openxmlformats.org/officeDocument/2006/relationships/image" Target="../media/image14.png"/><Relationship Id="rId19" Type="http://schemas.openxmlformats.org/officeDocument/2006/relationships/image" Target="../media/image159.svg"/><Relationship Id="rId4" Type="http://schemas.openxmlformats.org/officeDocument/2006/relationships/image" Target="../media/image148.png"/><Relationship Id="rId9" Type="http://schemas.openxmlformats.org/officeDocument/2006/relationships/image" Target="../media/image153.sv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svg"/><Relationship Id="rId3" Type="http://schemas.openxmlformats.org/officeDocument/2006/relationships/image" Target="../media/image14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10" Type="http://schemas.openxmlformats.org/officeDocument/2006/relationships/image" Target="../media/image111.svg"/><Relationship Id="rId4" Type="http://schemas.openxmlformats.org/officeDocument/2006/relationships/image" Target="../media/image15.sv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4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svg"/><Relationship Id="rId11" Type="http://schemas.openxmlformats.org/officeDocument/2006/relationships/image" Target="../media/image168.png"/><Relationship Id="rId5" Type="http://schemas.openxmlformats.org/officeDocument/2006/relationships/image" Target="../media/image126.png"/><Relationship Id="rId10" Type="http://schemas.openxmlformats.org/officeDocument/2006/relationships/image" Target="../media/image167.png"/><Relationship Id="rId4" Type="http://schemas.openxmlformats.org/officeDocument/2006/relationships/image" Target="../media/image15.sv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.sv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5.svg"/><Relationship Id="rId3" Type="http://schemas.openxmlformats.org/officeDocument/2006/relationships/image" Target="../media/image172.jpeg"/><Relationship Id="rId7" Type="http://schemas.openxmlformats.org/officeDocument/2006/relationships/image" Target="../media/image151.sv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174.svg"/><Relationship Id="rId5" Type="http://schemas.openxmlformats.org/officeDocument/2006/relationships/image" Target="../media/image149.svg"/><Relationship Id="rId10" Type="http://schemas.openxmlformats.org/officeDocument/2006/relationships/image" Target="../media/image173.png"/><Relationship Id="rId4" Type="http://schemas.openxmlformats.org/officeDocument/2006/relationships/image" Target="../media/image148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svg"/><Relationship Id="rId3" Type="http://schemas.openxmlformats.org/officeDocument/2006/relationships/image" Target="../media/image30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17.png"/><Relationship Id="rId5" Type="http://schemas.openxmlformats.org/officeDocument/2006/relationships/image" Target="../media/image14.png"/><Relationship Id="rId10" Type="http://schemas.openxmlformats.org/officeDocument/2006/relationships/image" Target="../media/image179.svg"/><Relationship Id="rId4" Type="http://schemas.openxmlformats.org/officeDocument/2006/relationships/image" Target="../media/image31.svg"/><Relationship Id="rId9" Type="http://schemas.openxmlformats.org/officeDocument/2006/relationships/image" Target="../media/image1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5.svg"/><Relationship Id="rId3" Type="http://schemas.openxmlformats.org/officeDocument/2006/relationships/image" Target="../media/image180.jpeg"/><Relationship Id="rId7" Type="http://schemas.openxmlformats.org/officeDocument/2006/relationships/image" Target="../media/image151.sv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174.svg"/><Relationship Id="rId5" Type="http://schemas.openxmlformats.org/officeDocument/2006/relationships/image" Target="../media/image149.svg"/><Relationship Id="rId10" Type="http://schemas.openxmlformats.org/officeDocument/2006/relationships/image" Target="../media/image173.png"/><Relationship Id="rId4" Type="http://schemas.openxmlformats.org/officeDocument/2006/relationships/image" Target="../media/image148.png"/><Relationship Id="rId9" Type="http://schemas.openxmlformats.org/officeDocument/2006/relationships/image" Target="../media/image15.svg"/><Relationship Id="rId14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4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svg"/><Relationship Id="rId11" Type="http://schemas.openxmlformats.org/officeDocument/2006/relationships/image" Target="../media/image185.png"/><Relationship Id="rId5" Type="http://schemas.openxmlformats.org/officeDocument/2006/relationships/image" Target="../media/image126.png"/><Relationship Id="rId10" Type="http://schemas.openxmlformats.org/officeDocument/2006/relationships/image" Target="../media/image184.png"/><Relationship Id="rId4" Type="http://schemas.openxmlformats.org/officeDocument/2006/relationships/image" Target="../media/image15.svg"/><Relationship Id="rId9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4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10" Type="http://schemas.openxmlformats.org/officeDocument/2006/relationships/image" Target="../media/image189.png"/><Relationship Id="rId4" Type="http://schemas.openxmlformats.org/officeDocument/2006/relationships/image" Target="../media/image15.svg"/><Relationship Id="rId9" Type="http://schemas.openxmlformats.org/officeDocument/2006/relationships/image" Target="../media/image1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svg"/><Relationship Id="rId13" Type="http://schemas.openxmlformats.org/officeDocument/2006/relationships/image" Target="../media/image198.png"/><Relationship Id="rId3" Type="http://schemas.openxmlformats.org/officeDocument/2006/relationships/image" Target="../media/image190.png"/><Relationship Id="rId7" Type="http://schemas.openxmlformats.org/officeDocument/2006/relationships/image" Target="../media/image192.png"/><Relationship Id="rId12" Type="http://schemas.openxmlformats.org/officeDocument/2006/relationships/image" Target="../media/image197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0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96.png"/><Relationship Id="rId5" Type="http://schemas.openxmlformats.org/officeDocument/2006/relationships/image" Target="../media/image14.png"/><Relationship Id="rId15" Type="http://schemas.openxmlformats.org/officeDocument/2006/relationships/image" Target="../media/image200.png"/><Relationship Id="rId10" Type="http://schemas.openxmlformats.org/officeDocument/2006/relationships/image" Target="../media/image195.svg"/><Relationship Id="rId4" Type="http://schemas.openxmlformats.org/officeDocument/2006/relationships/image" Target="../media/image191.svg"/><Relationship Id="rId9" Type="http://schemas.openxmlformats.org/officeDocument/2006/relationships/image" Target="../media/image194.png"/><Relationship Id="rId14" Type="http://schemas.openxmlformats.org/officeDocument/2006/relationships/image" Target="../media/image19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3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15.svg"/><Relationship Id="rId4" Type="http://schemas.openxmlformats.org/officeDocument/2006/relationships/image" Target="../media/image31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15.sv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31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svg"/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8.svg"/><Relationship Id="rId5" Type="http://schemas.openxmlformats.org/officeDocument/2006/relationships/image" Target="../media/image64.jpeg"/><Relationship Id="rId10" Type="http://schemas.openxmlformats.org/officeDocument/2006/relationships/image" Target="../media/image67.png"/><Relationship Id="rId4" Type="http://schemas.openxmlformats.org/officeDocument/2006/relationships/image" Target="../media/image63.sv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78.jpeg"/><Relationship Id="rId3" Type="http://schemas.openxmlformats.org/officeDocument/2006/relationships/image" Target="../media/image24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73.png"/><Relationship Id="rId5" Type="http://schemas.openxmlformats.org/officeDocument/2006/relationships/image" Target="../media/image14.png"/><Relationship Id="rId15" Type="http://schemas.openxmlformats.org/officeDocument/2006/relationships/image" Target="../media/image31.sv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25.svg"/><Relationship Id="rId9" Type="http://schemas.openxmlformats.org/officeDocument/2006/relationships/image" Target="../media/image71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png"/><Relationship Id="rId18" Type="http://schemas.openxmlformats.org/officeDocument/2006/relationships/image" Target="../media/image76.png"/><Relationship Id="rId3" Type="http://schemas.openxmlformats.org/officeDocument/2006/relationships/image" Target="../media/image14.png"/><Relationship Id="rId21" Type="http://schemas.openxmlformats.org/officeDocument/2006/relationships/image" Target="../media/image31.sv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2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5.png"/><Relationship Id="rId10" Type="http://schemas.openxmlformats.org/officeDocument/2006/relationships/image" Target="../media/image86.png"/><Relationship Id="rId19" Type="http://schemas.openxmlformats.org/officeDocument/2006/relationships/image" Target="../media/image77.svg"/><Relationship Id="rId4" Type="http://schemas.openxmlformats.org/officeDocument/2006/relationships/image" Target="../media/image15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9848850" cy="9886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992600" y="771525"/>
            <a:ext cx="591201" cy="614362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401800" y="6400800"/>
            <a:ext cx="3886200" cy="388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514475" y="771525"/>
            <a:ext cx="6607504" cy="5067298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8124825"/>
            <a:ext cx="3076575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1514475" y="8953500"/>
            <a:ext cx="1011555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Бизнес Система Телеком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6134100"/>
            <a:ext cx="18288000" cy="415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724275"/>
            <a:ext cx="3513106" cy="58959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3496925" y="7439025"/>
            <a:ext cx="4581525" cy="28479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678275" y="6781800"/>
            <a:ext cx="990609" cy="68516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534400" y="6991350"/>
            <a:ext cx="606168" cy="60617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517521" y="6991350"/>
            <a:ext cx="606168" cy="606177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514475" y="8759949"/>
            <a:ext cx="606168" cy="606177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514475" y="2209800"/>
            <a:ext cx="14984482" cy="3064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1C00FA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Atyp Display Regular" pitchFamily="34" charset="-120"/>
              </a:rPr>
              <a:t>Производство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оборудования распределено между несколькими технологическими площадками, от линии поверхностного монтажа до сборочного цеха под конфигурации заказчика. Все серверы проходят 72-часовое нагрузочное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тестирование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endParaRPr lang="ru-RU" sz="2625" dirty="0">
              <a:solidFill>
                <a:srgbClr val="000000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 marL="0" indent="0" algn="just">
              <a:lnSpc>
                <a:spcPts val="3150"/>
              </a:lnSpc>
              <a:buNone/>
            </a:pPr>
            <a:endParaRPr lang="ru-RU" sz="2625" dirty="0">
              <a:solidFill>
                <a:srgbClr val="000000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 algn="just">
              <a:lnSpc>
                <a:spcPts val="3150"/>
              </a:lnSpc>
            </a:pPr>
            <a:r>
              <a:rPr lang="en-US" sz="2625" dirty="0">
                <a:solidFill>
                  <a:srgbClr val="1C00FA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Atyp Display Regular" pitchFamily="34" charset="-120"/>
              </a:rPr>
              <a:t>R&amp;D-</a:t>
            </a:r>
            <a:r>
              <a:rPr lang="en-US" sz="2625" dirty="0" err="1">
                <a:solidFill>
                  <a:srgbClr val="1C00FA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Atyp Display Regular" pitchFamily="34" charset="-120"/>
              </a:rPr>
              <a:t>центр</a:t>
            </a:r>
            <a:r>
              <a:rPr lang="en-US" sz="2625" dirty="0">
                <a:solidFill>
                  <a:srgbClr val="1C00FA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нацелен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на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создание и совершенствование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решений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,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которые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будут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иметь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долгую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технологическую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актуальность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и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срок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службы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, а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также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обладать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высокой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отказоустойчивостью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и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широкой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совместимостью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с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российскими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программными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решениями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endParaRPr lang="en-US" sz="2625" dirty="0"/>
          </a:p>
          <a:p>
            <a:pPr marL="0" indent="0" algn="just">
              <a:lnSpc>
                <a:spcPts val="3150"/>
              </a:lnSpc>
              <a:buNone/>
            </a:pPr>
            <a:endParaRPr lang="ru-RU" sz="2625" dirty="0">
              <a:solidFill>
                <a:srgbClr val="000000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 marL="0" indent="0" algn="just">
              <a:lnSpc>
                <a:spcPts val="3150"/>
              </a:lnSpc>
              <a:buNone/>
            </a:pPr>
            <a:endParaRPr lang="en-US" sz="2625" dirty="0"/>
          </a:p>
        </p:txBody>
      </p:sp>
      <p:sp>
        <p:nvSpPr>
          <p:cNvPr id="14" name="Text 1"/>
          <p:cNvSpPr/>
          <p:nvPr/>
        </p:nvSpPr>
        <p:spPr>
          <a:xfrm>
            <a:off x="1514475" y="571500"/>
            <a:ext cx="740092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Технологичность и качество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2384296" y="7134225"/>
            <a:ext cx="667702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2625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БСТ — первая российская компания, внесенная в реестр оборудования с архитектурой X86 и процессорами gen.3</a:t>
            </a:r>
            <a:endParaRPr lang="en-US" sz="2250" dirty="0"/>
          </a:p>
        </p:txBody>
      </p:sp>
      <p:sp>
        <p:nvSpPr>
          <p:cNvPr id="17" name="Text 4"/>
          <p:cNvSpPr/>
          <p:nvPr/>
        </p:nvSpPr>
        <p:spPr>
          <a:xfrm>
            <a:off x="9404226" y="7080126"/>
            <a:ext cx="430530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2625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Подтвержденная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совместимость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с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широким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спектром оборудования и ПО</a:t>
            </a:r>
            <a:endParaRPr lang="en-US" sz="2250" dirty="0"/>
          </a:p>
        </p:txBody>
      </p:sp>
      <p:sp>
        <p:nvSpPr>
          <p:cNvPr id="18" name="Text 5"/>
          <p:cNvSpPr/>
          <p:nvPr/>
        </p:nvSpPr>
        <p:spPr>
          <a:xfrm>
            <a:off x="2374771" y="8877300"/>
            <a:ext cx="65151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2625"/>
              </a:spcAft>
              <a:buNone/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Постоянная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актуализация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технологических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параметров</a:t>
            </a:r>
            <a:endParaRPr lang="en-US" sz="2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44325" y="0"/>
            <a:ext cx="6543675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600093" y="0"/>
            <a:ext cx="66675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514475" y="581025"/>
            <a:ext cx="68103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Серверное оборудование</a:t>
            </a:r>
            <a:endParaRPr lang="en-US" sz="3000" dirty="0"/>
          </a:p>
        </p:txBody>
      </p:sp>
      <p:sp>
        <p:nvSpPr>
          <p:cNvPr id="15" name="Text 1"/>
          <p:cNvSpPr/>
          <p:nvPr/>
        </p:nvSpPr>
        <p:spPr>
          <a:xfrm>
            <a:off x="1504951" y="2219325"/>
            <a:ext cx="10965346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Серверы серии «Иридиум», выпускаемые под брендом «Звезда», являются идеальным решением для импортозамещения:</a:t>
            </a:r>
            <a:endParaRPr lang="en-US" sz="2625" dirty="0"/>
          </a:p>
        </p:txBody>
      </p:sp>
      <p:sp>
        <p:nvSpPr>
          <p:cNvPr id="16" name="Text 2"/>
          <p:cNvSpPr/>
          <p:nvPr/>
        </p:nvSpPr>
        <p:spPr>
          <a:xfrm>
            <a:off x="1482198" y="3514416"/>
            <a:ext cx="7285861" cy="486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spcAft>
                <a:spcPts val="1800"/>
              </a:spcAft>
              <a:buBlip>
                <a:blip r:embed="rId14"/>
              </a:buBlip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Входят в Реестр Минпромторга России
Сборка и тестирование проводятся в Москве, что сокращает сроки поставки
Есть возможность конфигурирования решений для конкретных задач
Контроль качества в соответствии с международными стандартами
Поддержка двух процессоров Intel Scalable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gen.3, которые в 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среднем на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30-50% производительнее процессоров gen.2.
Имеют систему управления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сервером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и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встроенное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ПО, 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обеспечивающие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оптимальную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производительность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и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удобство</a:t>
            </a:r>
            <a:endParaRPr lang="en-US" sz="225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525E71-6439-72E9-6A74-B7DEBE0306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963" r="2845"/>
          <a:stretch/>
        </p:blipFill>
        <p:spPr>
          <a:xfrm>
            <a:off x="9378081" y="3364039"/>
            <a:ext cx="3236447" cy="2661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23950" y="2209800"/>
            <a:ext cx="6524625" cy="15716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23950" y="3943350"/>
            <a:ext cx="6524625" cy="2209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23950" y="6315075"/>
            <a:ext cx="6524625" cy="2028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516225" y="7513179"/>
            <a:ext cx="2771775" cy="2773821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571500"/>
            <a:ext cx="736282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Линейка серверов «Звезда»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1504950" y="2209800"/>
            <a:ext cx="3429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Иридиум ИР-110Х</a:t>
            </a:r>
            <a:endParaRPr lang="en-US" sz="2250" dirty="0"/>
          </a:p>
        </p:txBody>
      </p:sp>
      <p:sp>
        <p:nvSpPr>
          <p:cNvPr id="11" name="Text 2"/>
          <p:cNvSpPr/>
          <p:nvPr/>
        </p:nvSpPr>
        <p:spPr>
          <a:xfrm>
            <a:off x="7962900" y="2545612"/>
            <a:ext cx="9511284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10 отсеков для дисков 2,5’’
</a:t>
            </a:r>
            <a:r>
              <a:rPr lang="en-US" sz="187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Два</a:t>
            </a:r>
            <a:r>
              <a:rPr lang="ru-RU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процессора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Intel Xeon Scalable gen</a:t>
            </a:r>
            <a:r>
              <a:rPr lang="ru-RU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3</a:t>
            </a:r>
            <a:r>
              <a:rPr lang="ru-RU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(IceLake) до 195Вт
Резервируемые блоки питания 750Вт</a:t>
            </a:r>
            <a:endParaRPr lang="en-US" sz="1875" dirty="0"/>
          </a:p>
        </p:txBody>
      </p:sp>
      <p:sp>
        <p:nvSpPr>
          <p:cNvPr id="12" name="Text 3"/>
          <p:cNvSpPr/>
          <p:nvPr/>
        </p:nvSpPr>
        <p:spPr>
          <a:xfrm>
            <a:off x="7962900" y="4554861"/>
            <a:ext cx="920115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12 отсеков для </a:t>
            </a:r>
            <a:r>
              <a:rPr lang="en-US" sz="1875" dirty="0" err="1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дисков</a:t>
            </a: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 3,5’’ </a:t>
            </a:r>
            <a:endParaRPr lang="ru-RU" sz="1875" dirty="0">
              <a:solidFill>
                <a:srgbClr val="FFFFFF"/>
              </a:solidFill>
              <a:latin typeface="DrukTextWideCyr-Medium" pitchFamily="34" charset="0"/>
              <a:ea typeface="DrukTextWideCyr-Medium" pitchFamily="34" charset="-122"/>
              <a:cs typeface="DrukTextWideCyr-Medium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 2 отсека для дисков 2,5’’ 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(до 7 мм)
Два процессора Intel Xeon Scalable gen</a:t>
            </a:r>
            <a:r>
              <a:rPr lang="ru-RU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3 (Ice Lake) до 270 Вт
Резервируемые блоки питания 1200Вт</a:t>
            </a:r>
            <a:endParaRPr lang="en-US" sz="1875" dirty="0"/>
          </a:p>
        </p:txBody>
      </p:sp>
      <p:sp>
        <p:nvSpPr>
          <p:cNvPr id="13" name="Text 4"/>
          <p:cNvSpPr/>
          <p:nvPr/>
        </p:nvSpPr>
        <p:spPr>
          <a:xfrm>
            <a:off x="7962900" y="6841388"/>
            <a:ext cx="9782175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24 отсека для </a:t>
            </a:r>
            <a:r>
              <a:rPr lang="en-US" sz="1875" dirty="0" err="1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дисков</a:t>
            </a: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 2,5’’ </a:t>
            </a:r>
            <a:endParaRPr lang="ru-RU" sz="1875" dirty="0">
              <a:solidFill>
                <a:srgbClr val="FFFFFF"/>
              </a:solidFill>
              <a:latin typeface="DrukTextWideCyr-Medium" pitchFamily="34" charset="0"/>
              <a:ea typeface="DrukTextWideCyr-Medium" pitchFamily="34" charset="-122"/>
              <a:cs typeface="DrukTextWideCyr-Medium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 2 отсека для дисков 2,5’’ 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(до 7 мм)
Два процессора Intel Xeon Scalable gen</a:t>
            </a:r>
            <a:r>
              <a:rPr lang="ru-RU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3 (Ice Lake) до 270 Вт
Резервируемые блоки питания 1200Вт</a:t>
            </a:r>
            <a:endParaRPr lang="en-US" sz="1875" dirty="0"/>
          </a:p>
        </p:txBody>
      </p:sp>
      <p:sp>
        <p:nvSpPr>
          <p:cNvPr id="14" name="Text 5"/>
          <p:cNvSpPr/>
          <p:nvPr/>
        </p:nvSpPr>
        <p:spPr>
          <a:xfrm>
            <a:off x="1504950" y="3943350"/>
            <a:ext cx="3514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Иридиум ИР-212Х</a:t>
            </a:r>
            <a:endParaRPr lang="en-US" sz="2250" dirty="0"/>
          </a:p>
        </p:txBody>
      </p:sp>
      <p:sp>
        <p:nvSpPr>
          <p:cNvPr id="15" name="Text 6"/>
          <p:cNvSpPr/>
          <p:nvPr/>
        </p:nvSpPr>
        <p:spPr>
          <a:xfrm>
            <a:off x="1504950" y="6315075"/>
            <a:ext cx="36290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Иридиум ИР-224Х</a:t>
            </a:r>
            <a:endParaRPr lang="en-US" sz="2250" dirty="0"/>
          </a:p>
        </p:txBody>
      </p:sp>
      <p:sp>
        <p:nvSpPr>
          <p:cNvPr id="16" name="Text 7"/>
          <p:cNvSpPr/>
          <p:nvPr/>
        </p:nvSpPr>
        <p:spPr>
          <a:xfrm>
            <a:off x="7962900" y="8810625"/>
            <a:ext cx="7820439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16 разъемов DIMM; DDR43200/2933/2666 МГц, можно расширить до 4 Тбайт
Чип AST2500 (контроллер BMC,совместимый с IPMI 2.0, поддержка iKVM)
Порты: 1 хBMC 1GbE, 4 х USB 3.0, 1 х VGA, 2 х10GbE (опционально), RS-232 х 1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2533650" y="8810625"/>
            <a:ext cx="52006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1C00FA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Atyp Display Regular" pitchFamily="34" charset="-120"/>
              </a:rPr>
              <a:t>Общие для всех моделей параметры:</a:t>
            </a:r>
            <a:endParaRPr lang="en-US" sz="1875" dirty="0">
              <a:solidFill>
                <a:srgbClr val="1C00FA"/>
              </a:solidFill>
              <a:latin typeface="Atyp Display Medium" panose="00000600000000000000" pitchFamily="2" charset="0"/>
              <a:ea typeface="Atyp Display Medium" panose="000006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14475" y="571500"/>
            <a:ext cx="94011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Характеристики серверов «Звезда»</a:t>
            </a:r>
            <a:endParaRPr lang="en-US" sz="30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BEA88AC-19CD-CF25-D72B-EFB88F8B5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78814"/>
              </p:ext>
            </p:extLst>
          </p:nvPr>
        </p:nvGraphicFramePr>
        <p:xfrm>
          <a:off x="1514475" y="1782291"/>
          <a:ext cx="14832000" cy="753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000">
                  <a:extLst>
                    <a:ext uri="{9D8B030D-6E8A-4147-A177-3AD203B41FA5}">
                      <a16:colId xmlns:a16="http://schemas.microsoft.com/office/drawing/2014/main" val="591636382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458886671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76784332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692286484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Модель сервера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ИР-110Х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ИР-212Х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ИР-224Х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2778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Тип сервера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Сервер монтажной высоты 1U для установки в стандартную 19-дюймовую стойку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Сервер монтажной высоты 2U для установки в стандартную 19-дюймовую стойку</a:t>
                      </a:r>
                      <a:endParaRPr lang="ru-RU" sz="1050" kern="100" spc="5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Сервер монтажной высоты 2U для установки в стандартную 19-дюймовую стойку</a:t>
                      </a:r>
                      <a:endParaRPr lang="ru-RU" sz="1050" kern="100" spc="5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4926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Поддерживаемые процессоры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Два процессора Intel Xeon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Scalable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3-го поколения (архитектура Ice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Lake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 мощностью до 195 Вт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Два процессора Intel Xeon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Scalable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3-го поколения (архитектура Ice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Lake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 мощностью до 270 Вт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Два процессора Intel Xeon Scalable 3-го поколения (архитектура Ice Lake) мощностью до 270 Вт</a:t>
                      </a:r>
                      <a:endParaRPr lang="ru-RU" sz="1050" kern="100" spc="5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33968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Разъем центрального процессора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LGA-4189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LGA-4189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LGA-4189</a:t>
                      </a:r>
                      <a:endParaRPr lang="ru-RU" sz="1050" kern="100" spc="5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4985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Системная логика</a:t>
                      </a:r>
                      <a:endParaRPr lang="ru-RU" sz="1400" kern="100" spc="50" baseline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Серия</a:t>
                      </a:r>
                      <a:r>
                        <a:rPr lang="en-US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Intel Lewisburg PCH C621A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Серия</a:t>
                      </a:r>
                      <a:r>
                        <a:rPr lang="en-US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Intel Lewisburg PCH C621A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Серия</a:t>
                      </a:r>
                      <a:r>
                        <a:rPr lang="en-US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Intel Lewisburg PCH C621A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8517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Память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16 разъемов DIMM, 8 каналов на каждый ЦП (режим 1DPC)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Поддержка модулей памяти DDR4 3200 МГц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Возможность расширения до 4 Тбайт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16 разъемов DIMM, 8 каналов на каждый ЦП (режим 1DPC)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Поддержка модулей памяти DDR4 3200 МГц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Возможность расширения до 4 Тбайт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16 разъемов DIMM, 8 каналов на каждый ЦП (режим 1DPC)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Поддержка модулей памяти DDR4 3200 МГц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Возможность расширения до 4 Тбайт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775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Внешние отсеки накопителей</a:t>
                      </a:r>
                      <a:endParaRPr lang="ru-RU" sz="1400" kern="100" spc="50" baseline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10 накопителей SFF: диски HDD/SSD объемом до 18 Тбайт с интерфейсами SATA/SAS 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12 накопителей LFF: диски HDD/SSD объемом до 18 Тбайт с интерфейсами SAS/SATA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24 накопителя SFF: диски HDD/SSD объемом до 18 Тбайт с интерфейсами SATA/SAS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6923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Внутренние накопители</a:t>
                      </a:r>
                      <a:endParaRPr lang="ru-RU" sz="1400" kern="100" spc="50" baseline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накопителя M.2: диски SSD с интерфейсами SATA/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NVMe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отсека накопителей SFF 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: диски SSD с интерфейсом SATA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накопителя M.2 2280: диски SSD с интерфейсами SATA/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NVMe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накопителя SFF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: диски SSD с интерфейсом SATA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накопителя M.2 2280: диски SSD с интерфейсами SATA/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NVMe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4886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Слоты расширения 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x16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4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3.0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2.0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x16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4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3.0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2.0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x16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4.0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4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x8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3.0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слот OCP 2.0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729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Внутренние порты ввода/вывода</a:t>
                      </a:r>
                      <a:endParaRPr lang="ru-RU" sz="1400" kern="100" spc="50" baseline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SATA 6.0 Гбит/с через коннектор 7pin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 портов SATA 12.0 Гбит/с через 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M.2 2280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3.0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SATA 6.0 Гбит/с через коннектор 7pin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 портов SATA 12.0 Гбит/с через 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M.2 2280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3.0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SATA 6.0 Гбит/с через коннектор 7pin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 портов SATA 12.0 Гбит/с через 2 слота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Slimline</a:t>
                      </a:r>
                      <a:b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</a:b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 порта M.2 2280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PCIe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3.0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6074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Модуль удаленного управления сервером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Чип AST2500 (контроллер BMC, совместимый с IPMI 2.0 и поддерживающий iKVM)</a:t>
                      </a:r>
                      <a:endParaRPr lang="ru-RU" sz="1050" kern="100" spc="5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Чип AST2500 (контроллер BMC, совместимый с IPMI 2.0 и поддерживающий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iKVM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Чип AST2500 (контроллер BMC, совместимый с IPMI 2.0 и поддерживающий </a:t>
                      </a:r>
                      <a:r>
                        <a:rPr lang="ru-RU" sz="1050" kern="0" spc="5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iKVM</a:t>
                      </a: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741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14475" y="571500"/>
            <a:ext cx="94011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Характеристики серверов «Звезда»</a:t>
            </a:r>
            <a:endParaRPr lang="en-US" sz="3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55956E6-2C10-7432-2520-FAD016AA2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14279"/>
              </p:ext>
            </p:extLst>
          </p:nvPr>
        </p:nvGraphicFramePr>
        <p:xfrm>
          <a:off x="1514475" y="2114549"/>
          <a:ext cx="14946750" cy="7286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677046298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3281779170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481192431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16797129"/>
                    </a:ext>
                  </a:extLst>
                </a:gridCol>
              </a:tblGrid>
              <a:tr h="504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Модель сервера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ИР-110Х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ИР-212Х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0" spc="50" baseline="0" dirty="0">
                          <a:solidFill>
                            <a:srgbClr val="1C00FB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Иридиум ИР-224Х</a:t>
                      </a:r>
                      <a:endParaRPr lang="ru-RU" sz="1700" kern="100" spc="50" baseline="0" dirty="0">
                        <a:solidFill>
                          <a:srgbClr val="1C00FB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93166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Индикаторы</a:t>
                      </a:r>
                      <a:endParaRPr lang="ru-RU" sz="1400" kern="100" spc="50" baseline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Питание, активность дисков, сетевая активность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Питание, активность дисков, сетевая активность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Питание, активность дисков, сетевая активность</a:t>
                      </a:r>
                      <a:endParaRPr lang="ru-RU" sz="1050" kern="100" spc="5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900311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Порты подключения: Сеть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10GbE RJ45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управления BMC 1GbE RJ45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10GbE RJ45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управления BMC 1GbE RJ45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10GbE RJ45</a:t>
                      </a:r>
                      <a:b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управления BMC 1GbE RJ45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64037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Порты подключения: USB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USB 3.0 Type A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USB 3.0 Type A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 порта USB 3.0 Type A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960981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Порты подключения: Графика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VGA DB-15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VGA DB-15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порт VGA DB-15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078441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Последовательный порт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последовательный порт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последовательный порт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последовательный порт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0550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Фронтальная панель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Кнопка питания, кнопка перезагрузки, 1 порт USB 3.0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Кнопка питания, кнопка перезагрузки, 1 порт USB 3.0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Кнопка питания, кнопка перезагрузки, 1 порт USB 3.0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632491"/>
                  </a:ext>
                </a:extLst>
              </a:tr>
              <a:tr h="8253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Питание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Резервируемый блок питания 1+1 с активным охлаждением. Переменный ток 220 … 240 В, 50/60 Гц. Мощность 750 Ватт 80+ Platinum.</a:t>
                      </a:r>
                    </a:p>
                  </a:txBody>
                  <a:tcPr marL="1270" marR="127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Резервируемый блок питания 1+1 с активным охлаждением. Переменный ток 220 … 240 В, 50/60 Гц. Мощность 1200 Ватт 80+ Platinum.</a:t>
                      </a:r>
                    </a:p>
                  </a:txBody>
                  <a:tcPr marL="1270" marR="127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Резервируемый блок питания 1+1 с активным охлаждением. Переменный ток 220 … 240 В, 50/60 Гц. Мощность 1200 Ватт 80+ Platinum.</a:t>
                      </a:r>
                    </a:p>
                  </a:txBody>
                  <a:tcPr marL="1270" marR="127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928324"/>
                  </a:ext>
                </a:extLst>
              </a:tr>
              <a:tr h="444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Охлаждение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6 вентиляторов 40 х 56 мм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1 вентилятор 40 х 28 мм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6 вентиляторов размерами 60 х 38 мм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6 вентиляторов размерами 60 х 38 мм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201523"/>
                  </a:ext>
                </a:extLst>
              </a:tr>
              <a:tr h="1975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Функции системы управления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IPMI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2.0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KVM over IP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Media redirection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Мониторинг температур, вентиляторов, напряжений, БП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Индикаторы идентификатора системы / отказа системы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Удаленное включение/выключение/сброс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Тревожная сигнализация по электронной почте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протокола 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SNMP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Технология 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Intel NM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HTML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5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Redfish</a:t>
                      </a:r>
                      <a:endParaRPr lang="ru-RU" sz="1050" kern="0" spc="50" baseline="0" dirty="0">
                        <a:solidFill>
                          <a:schemeClr val="dk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+mn-cs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IPMI 2.0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KVM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over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IP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Media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redirection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Мониторинг температур, вентиляторов, напряжений, БП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Индикаторы идентификатора системы / отказа системы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Удаленное включение/выключение/сброс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Тревожная сигнализация по электронной почте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протокола SNMP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Технология Intel NM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HTML5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Redfish</a:t>
                      </a:r>
                      <a:endParaRPr lang="ru-RU" sz="1050" kern="0" spc="50" baseline="0" dirty="0">
                        <a:solidFill>
                          <a:schemeClr val="dk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+mn-cs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IPMI 2.0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KVM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over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IP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Media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redirection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Мониторинг температур, вентиляторов, напряжений, БП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Индикаторы идентификатора системы / отказа системы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Удаленное включение/выключение/сброс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Тревожная сигнализация по электронной почте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протокола SNMP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Технология Intel NM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HTML5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Поддержка </a:t>
                      </a:r>
                      <a:r>
                        <a:rPr lang="ru-RU" sz="1050" kern="0" spc="50" baseline="0" dirty="0" err="1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Redfish</a:t>
                      </a:r>
                      <a:endParaRPr lang="ru-RU" sz="1050" kern="0" spc="50" baseline="0" dirty="0">
                        <a:solidFill>
                          <a:schemeClr val="dk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+mn-cs"/>
                      </a:endParaRP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492443"/>
                  </a:ext>
                </a:extLst>
              </a:tr>
              <a:tr h="2219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Габариты (Ш x Г x В)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480 x 6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78,7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x 44,2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 мм</a:t>
                      </a:r>
                    </a:p>
                  </a:txBody>
                  <a:tcPr marL="863" marR="86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483 x 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680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x 88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 мм</a:t>
                      </a:r>
                    </a:p>
                  </a:txBody>
                  <a:tcPr marL="863" marR="86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483 x 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646</a:t>
                      </a:r>
                      <a:r>
                        <a:rPr lang="en-US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x 88</a:t>
                      </a: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 мм</a:t>
                      </a:r>
                    </a:p>
                  </a:txBody>
                  <a:tcPr marL="863" marR="86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35530"/>
                  </a:ext>
                </a:extLst>
              </a:tr>
              <a:tr h="2219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Вес в упаковке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20 кг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22 кг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24,5 кг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4471"/>
                  </a:ext>
                </a:extLst>
              </a:tr>
              <a:tr h="8704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spc="50" baseline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Условия окружающей среды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 … +60°C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Рабочая температура: 0°C … +35°C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Относительная влажность: 5% … 95% без конденсации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 … +60°C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 … +60°C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Рабочая температура: 0°C … +35°C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Относительная влажность: 5% … 95% без конденсации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 … +60°C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 … +60°C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Рабочая температура: 0°C … +35°C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Относительная влажность: 5% … 95% без конденсации</a:t>
                      </a:r>
                      <a:b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</a:br>
                      <a:r>
                        <a:rPr lang="ru-RU" sz="1050" kern="0" spc="50" baseline="0" dirty="0">
                          <a:solidFill>
                            <a:schemeClr val="dk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Температура хранения: -10°C … +60°C</a:t>
                      </a:r>
                    </a:p>
                  </a:txBody>
                  <a:tcPr marL="1447" marR="14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6009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4475" y="3276600"/>
            <a:ext cx="7858125" cy="44672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087350" y="3171825"/>
            <a:ext cx="3448050" cy="47529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20300" y="3286125"/>
            <a:ext cx="3181350" cy="46196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619250" y="3757240"/>
            <a:ext cx="471464" cy="47148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619250" y="5112124"/>
            <a:ext cx="471464" cy="47148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619250" y="6077261"/>
            <a:ext cx="471464" cy="4714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743075" y="7905750"/>
            <a:ext cx="333375" cy="3333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514475" y="571500"/>
            <a:ext cx="38766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Сертификация</a:t>
            </a:r>
            <a:endParaRPr lang="en-US" sz="3000" dirty="0"/>
          </a:p>
        </p:txBody>
      </p:sp>
      <p:sp>
        <p:nvSpPr>
          <p:cNvPr id="13" name="Text 1"/>
          <p:cNvSpPr/>
          <p:nvPr/>
        </p:nvSpPr>
        <p:spPr>
          <a:xfrm>
            <a:off x="1514475" y="2209800"/>
            <a:ext cx="128587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Технологии БСТ включены в ключевые отраслевые реестры:</a:t>
            </a:r>
            <a:endParaRPr lang="en-US" sz="3000" dirty="0"/>
          </a:p>
        </p:txBody>
      </p:sp>
      <p:sp>
        <p:nvSpPr>
          <p:cNvPr id="14" name="Text 2"/>
          <p:cNvSpPr/>
          <p:nvPr/>
        </p:nvSpPr>
        <p:spPr>
          <a:xfrm>
            <a:off x="2247900" y="3829050"/>
            <a:ext cx="6896100" cy="3371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spcAft>
                <a:spcPts val="2250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Реестр промышленной продукции, произведенной на территории Российской Федерации (Минпромторг России)
Единый реестр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российской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ради</a:t>
            </a: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</a:t>
            </a: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электронной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продукции (Минпромторг России)
Единый реестр программного обеспечения (Минцифры России)</a:t>
            </a:r>
            <a:endParaRPr lang="en-US" sz="2250" dirty="0"/>
          </a:p>
        </p:txBody>
      </p:sp>
      <p:sp>
        <p:nvSpPr>
          <p:cNvPr id="15" name="Text 3"/>
          <p:cNvSpPr/>
          <p:nvPr/>
        </p:nvSpPr>
        <p:spPr>
          <a:xfrm>
            <a:off x="12887325" y="7867650"/>
            <a:ext cx="3810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Базовая система
ввода-вывода</a:t>
            </a:r>
            <a:endParaRPr lang="en-US" sz="1875" dirty="0"/>
          </a:p>
        </p:txBody>
      </p:sp>
      <p:sp>
        <p:nvSpPr>
          <p:cNvPr id="16" name="Text 4"/>
          <p:cNvSpPr/>
          <p:nvPr/>
        </p:nvSpPr>
        <p:spPr>
          <a:xfrm>
            <a:off x="10277475" y="7867650"/>
            <a:ext cx="2476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Система управления
 серверами</a:t>
            </a:r>
            <a:endParaRPr lang="en-US" sz="1875" dirty="0"/>
          </a:p>
        </p:txBody>
      </p:sp>
      <p:sp>
        <p:nvSpPr>
          <p:cNvPr id="17" name="Text 5"/>
          <p:cNvSpPr/>
          <p:nvPr/>
        </p:nvSpPr>
        <p:spPr>
          <a:xfrm>
            <a:off x="2171700" y="8448675"/>
            <a:ext cx="7419975" cy="132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spcAft>
                <a:spcPts val="1125"/>
              </a:spcAft>
              <a:buNone/>
            </a:pPr>
            <a:r>
              <a:rPr lang="en-US" sz="16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  <a:hlinkClick r:id="rId17"/>
              </a:rPr>
              <a:t>Ссылка на сервер Иридиум ИР-110Х в Реестре Минпромторга России</a:t>
            </a:r>
            <a:r>
              <a:rPr lang="en-US" sz="16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
</a:t>
            </a:r>
            <a:r>
              <a:rPr lang="en-US" sz="16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  <a:hlinkClick r:id="rId18"/>
              </a:rPr>
              <a:t>Ссылка на сервер Иридиум ИР-212Х в Реестре Минпромторга России</a:t>
            </a:r>
            <a:r>
              <a:rPr lang="en-US" sz="16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
</a:t>
            </a:r>
            <a:r>
              <a:rPr lang="en-US" sz="16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  <a:hlinkClick r:id="rId19"/>
              </a:rPr>
              <a:t>Ссылка на сервер Иридиум ИР-224Х в Реестре Минпромторга России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010775" y="2047875"/>
            <a:ext cx="8277225" cy="82391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52700" y="8601075"/>
            <a:ext cx="10744116" cy="1028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476750" y="7200900"/>
            <a:ext cx="10658391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505450" y="5772150"/>
            <a:ext cx="11020341" cy="1028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7011650" y="4752975"/>
            <a:ext cx="619041" cy="6191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5516225" y="7513179"/>
            <a:ext cx="2771775" cy="2773821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1514475" y="571500"/>
            <a:ext cx="107346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Стратегия развития товарного портфеля</a:t>
            </a:r>
            <a:endParaRPr lang="en-US" sz="3000" dirty="0"/>
          </a:p>
        </p:txBody>
      </p:sp>
      <p:sp>
        <p:nvSpPr>
          <p:cNvPr id="12" name="Text 1"/>
          <p:cNvSpPr/>
          <p:nvPr/>
        </p:nvSpPr>
        <p:spPr>
          <a:xfrm>
            <a:off x="1514475" y="2209800"/>
            <a:ext cx="12715875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 основе стратегии развития лежит стремление к созданию пула решений, способного закрыть все задачи при создании надежной и безопасной базы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для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любой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инфраструктуры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</a:t>
            </a:r>
            <a:endParaRPr lang="en-US" sz="2625" dirty="0"/>
          </a:p>
        </p:txBody>
      </p:sp>
      <p:sp>
        <p:nvSpPr>
          <p:cNvPr id="13" name="Text 2"/>
          <p:cNvSpPr/>
          <p:nvPr/>
        </p:nvSpPr>
        <p:spPr>
          <a:xfrm>
            <a:off x="-1840475" y="8619712"/>
            <a:ext cx="126000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50"/>
              </a:lnSpc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Обновление линейки серверного оборудования</a:t>
            </a:r>
            <a:endParaRPr lang="en-US" sz="2625" dirty="0"/>
          </a:p>
        </p:txBody>
      </p:sp>
      <p:sp>
        <p:nvSpPr>
          <p:cNvPr id="14" name="Text 3"/>
          <p:cNvSpPr/>
          <p:nvPr/>
        </p:nvSpPr>
        <p:spPr>
          <a:xfrm>
            <a:off x="11134725" y="8639175"/>
            <a:ext cx="12573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2024</a:t>
            </a:r>
            <a:endParaRPr lang="en-US" sz="2625" dirty="0"/>
          </a:p>
        </p:txBody>
      </p:sp>
      <p:sp>
        <p:nvSpPr>
          <p:cNvPr id="15" name="Text 4"/>
          <p:cNvSpPr/>
          <p:nvPr/>
        </p:nvSpPr>
        <p:spPr>
          <a:xfrm>
            <a:off x="-207975" y="7186612"/>
            <a:ext cx="126000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Развитие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серии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систем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хранения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данных</a:t>
            </a:r>
            <a:endParaRPr lang="en-US" sz="2625" dirty="0"/>
          </a:p>
        </p:txBody>
      </p:sp>
      <p:sp>
        <p:nvSpPr>
          <p:cNvPr id="16" name="Text 5"/>
          <p:cNvSpPr/>
          <p:nvPr/>
        </p:nvSpPr>
        <p:spPr>
          <a:xfrm>
            <a:off x="12992100" y="7234237"/>
            <a:ext cx="12382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2025</a:t>
            </a:r>
            <a:endParaRPr lang="en-US" sz="2625" dirty="0"/>
          </a:p>
        </p:txBody>
      </p:sp>
      <p:sp>
        <p:nvSpPr>
          <p:cNvPr id="17" name="Text 6"/>
          <p:cNvSpPr/>
          <p:nvPr/>
        </p:nvSpPr>
        <p:spPr>
          <a:xfrm>
            <a:off x="1254403" y="5772150"/>
            <a:ext cx="126000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ru-RU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Расширение пула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сетевого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оборудования</a:t>
            </a:r>
            <a:endParaRPr lang="en-US" sz="2625" dirty="0"/>
          </a:p>
        </p:txBody>
      </p:sp>
      <p:sp>
        <p:nvSpPr>
          <p:cNvPr id="18" name="Text 7"/>
          <p:cNvSpPr/>
          <p:nvPr/>
        </p:nvSpPr>
        <p:spPr>
          <a:xfrm>
            <a:off x="14354175" y="5805487"/>
            <a:ext cx="12573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2026</a:t>
            </a:r>
            <a:endParaRPr lang="en-US" sz="2625" dirty="0"/>
          </a:p>
        </p:txBody>
      </p:sp>
      <p:sp>
        <p:nvSpPr>
          <p:cNvPr id="19" name="Text 8"/>
          <p:cNvSpPr/>
          <p:nvPr/>
        </p:nvSpPr>
        <p:spPr>
          <a:xfrm>
            <a:off x="2250800" y="4357274"/>
            <a:ext cx="126000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Разработка ПО: </a:t>
            </a:r>
            <a:r>
              <a:rPr lang="ru-RU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ОС 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и виртуализация</a:t>
            </a:r>
            <a:endParaRPr lang="en-US" sz="2625" dirty="0"/>
          </a:p>
        </p:txBody>
      </p:sp>
      <p:sp>
        <p:nvSpPr>
          <p:cNvPr id="20" name="Text 9"/>
          <p:cNvSpPr/>
          <p:nvPr/>
        </p:nvSpPr>
        <p:spPr>
          <a:xfrm>
            <a:off x="15487650" y="4376737"/>
            <a:ext cx="12382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2027</a:t>
            </a:r>
            <a:endParaRPr lang="en-US" sz="26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87050" y="0"/>
            <a:ext cx="760095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068705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13252"/>
            <a:ext cx="1068705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53700" y="0"/>
            <a:ext cx="77343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6648450"/>
            <a:ext cx="10687050" cy="36385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33500" y="5350526"/>
            <a:ext cx="404112" cy="40414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33500" y="3257550"/>
            <a:ext cx="404112" cy="404143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33500" y="3886589"/>
            <a:ext cx="404112" cy="40414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33500" y="4443707"/>
            <a:ext cx="404112" cy="404143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438275" y="9458325"/>
            <a:ext cx="8782050" cy="3333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447800" y="8220075"/>
            <a:ext cx="8220075" cy="3333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5516225" y="7511132"/>
            <a:ext cx="2771775" cy="2775868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447800" y="8839200"/>
            <a:ext cx="8086725" cy="33337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514475" y="571500"/>
            <a:ext cx="671512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Техподдержка и гарантии</a:t>
            </a:r>
            <a:endParaRPr lang="en-US" sz="3000" dirty="0"/>
          </a:p>
        </p:txBody>
      </p:sp>
      <p:sp>
        <p:nvSpPr>
          <p:cNvPr id="18" name="Text 1"/>
          <p:cNvSpPr/>
          <p:nvPr/>
        </p:nvSpPr>
        <p:spPr>
          <a:xfrm>
            <a:off x="1514475" y="2209800"/>
            <a:ext cx="97250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Для 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обеспечения непрерывности работы оборудования заказчикам оказывается всесторонняя техническая поддержка:</a:t>
            </a:r>
            <a:endParaRPr lang="en-US" sz="2250" dirty="0"/>
          </a:p>
        </p:txBody>
      </p:sp>
      <p:sp>
        <p:nvSpPr>
          <p:cNvPr id="19" name="Text 2"/>
          <p:cNvSpPr/>
          <p:nvPr/>
        </p:nvSpPr>
        <p:spPr>
          <a:xfrm>
            <a:off x="2057400" y="3343275"/>
            <a:ext cx="9182100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spcAft>
                <a:spcPts val="2250"/>
              </a:spcAft>
              <a:buNone/>
            </a:pP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Круглосуточный колл-центр
Единая служба сервисной и гарантийной поддержки по всей России
Все линии поддержки пользователей: от удаленных консультаций и приема заявок до проведения ремонтных работ в случае </a:t>
            </a:r>
            <a:r>
              <a:rPr lang="en-US" sz="187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поломок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оборудования
</a:t>
            </a:r>
            <a:r>
              <a:rPr lang="en-US" sz="187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Сформированные</a:t>
            </a: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 хабы запчастей под каждый тип оборудования позволяют оперативно произвести замену компонентов и устранить причину неполадок</a:t>
            </a:r>
            <a:endParaRPr lang="en-US" sz="1875" dirty="0"/>
          </a:p>
        </p:txBody>
      </p:sp>
      <p:sp>
        <p:nvSpPr>
          <p:cNvPr id="20" name="Text 3"/>
          <p:cNvSpPr/>
          <p:nvPr/>
        </p:nvSpPr>
        <p:spPr>
          <a:xfrm>
            <a:off x="1514475" y="7134225"/>
            <a:ext cx="764857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spcAft>
                <a:spcPts val="2250"/>
              </a:spcAft>
              <a:buNone/>
            </a:pPr>
            <a:r>
              <a:rPr lang="en-US" sz="187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Обратиться в техподдержку можно любым удобным способом:</a:t>
            </a:r>
            <a:endParaRPr lang="en-US" sz="1875" dirty="0"/>
          </a:p>
        </p:txBody>
      </p:sp>
      <p:sp>
        <p:nvSpPr>
          <p:cNvPr id="21" name="Text 4"/>
          <p:cNvSpPr/>
          <p:nvPr/>
        </p:nvSpPr>
        <p:spPr>
          <a:xfrm>
            <a:off x="2057400" y="9458325"/>
            <a:ext cx="82962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spcAft>
                <a:spcPts val="2250"/>
              </a:spcAft>
              <a:buNone/>
            </a:pP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Регистрация через колл-центр по номеру телефона 8 (800) 100-5396</a:t>
            </a:r>
            <a:endParaRPr lang="en-US" sz="1875" dirty="0"/>
          </a:p>
        </p:txBody>
      </p:sp>
      <p:sp>
        <p:nvSpPr>
          <p:cNvPr id="22" name="Text 5"/>
          <p:cNvSpPr/>
          <p:nvPr/>
        </p:nvSpPr>
        <p:spPr>
          <a:xfrm>
            <a:off x="2057400" y="8220075"/>
            <a:ext cx="76295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Регистрация в системе обращений в техподдежку</a:t>
            </a:r>
            <a:endParaRPr lang="en-US" sz="1875" dirty="0"/>
          </a:p>
        </p:txBody>
      </p:sp>
      <p:sp>
        <p:nvSpPr>
          <p:cNvPr id="23" name="Text 6"/>
          <p:cNvSpPr/>
          <p:nvPr/>
        </p:nvSpPr>
        <p:spPr>
          <a:xfrm>
            <a:off x="2057400" y="8839200"/>
            <a:ext cx="74961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Отправка обращения на почту support@bstelecom.ru</a:t>
            </a:r>
            <a:endParaRPr lang="en-US" sz="18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24025" y="7448550"/>
            <a:ext cx="404112" cy="40414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04975" y="8134350"/>
            <a:ext cx="404112" cy="40414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516225" y="7515225"/>
            <a:ext cx="2771775" cy="2771775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514475" y="571500"/>
            <a:ext cx="58483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Уровни техподдержки</a:t>
            </a:r>
            <a:endParaRPr lang="en-US" sz="3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EBECD46-3427-4043-D6D1-102E6D840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21776"/>
              </p:ext>
            </p:extLst>
          </p:nvPr>
        </p:nvGraphicFramePr>
        <p:xfrm>
          <a:off x="1514475" y="2063948"/>
          <a:ext cx="14836848" cy="4653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32771">
                  <a:extLst>
                    <a:ext uri="{9D8B030D-6E8A-4147-A177-3AD203B41FA5}">
                      <a16:colId xmlns:a16="http://schemas.microsoft.com/office/drawing/2014/main" val="554551057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943935212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490633696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2571886300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1240586694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3501603381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2593901363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932130033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815370478"/>
                    </a:ext>
                  </a:extLst>
                </a:gridCol>
                <a:gridCol w="1600453">
                  <a:extLst>
                    <a:ext uri="{9D8B030D-6E8A-4147-A177-3AD203B41FA5}">
                      <a16:colId xmlns:a16="http://schemas.microsoft.com/office/drawing/2014/main" val="443905359"/>
                    </a:ext>
                  </a:extLst>
                </a:gridCol>
              </a:tblGrid>
              <a:tr h="919639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№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60960" indent="-6985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Наименование сертификата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10185" indent="1587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Пакет услуги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Вид </a:t>
                      </a:r>
                    </a:p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замены АО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Срок замены </a:t>
                      </a:r>
                    </a:p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АО*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102870" indent="-1587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Выезд инженера для замены АО*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12395" algn="ctr">
                        <a:spcAft>
                          <a:spcPts val="0"/>
                        </a:spcAft>
                      </a:pPr>
                      <a:r>
                        <a:rPr lang="ru-RU" sz="1200" spc="30" baseline="0" dirty="0" err="1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Pick</a:t>
                      </a: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-Up</a:t>
                      </a:r>
                    </a:p>
                    <a:p>
                      <a:pPr marL="116840" marR="112395" algn="ctr">
                        <a:spcAft>
                          <a:spcPts val="0"/>
                        </a:spcAft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сервис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226060" indent="-7620" algn="ctr">
                        <a:spcAft>
                          <a:spcPts val="0"/>
                        </a:spcAft>
                      </a:pPr>
                      <a:r>
                        <a:rPr lang="ru-RU" sz="120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Время реакции</a:t>
                      </a:r>
                    </a:p>
                    <a:p>
                      <a:pPr marL="300990" marR="300990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(р. ч.)</a:t>
                      </a:r>
                      <a:endParaRPr lang="ru-RU" sz="120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marL="213360" marR="116840" indent="-9207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География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ru-RU" sz="120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Период</a:t>
                      </a:r>
                      <a:endParaRPr lang="ru-RU" sz="120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07888"/>
                  </a:ext>
                </a:extLst>
              </a:tr>
              <a:tr h="93347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Заводская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гарантия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8х5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88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Стандартная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60CD**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1123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48450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год</a:t>
                      </a:r>
                      <a:endParaRPr lang="ru-RU" sz="1200" b="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18114"/>
                  </a:ext>
                </a:extLst>
              </a:tr>
              <a:tr h="93347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939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Базовый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8х5</a:t>
                      </a:r>
                      <a:endParaRPr lang="ru-RU" sz="1200" b="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Стандартная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30CD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1123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P1 – 7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P2 – 8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P3 – NBD</a:t>
                      </a:r>
                      <a:endParaRPr lang="ru-RU" sz="1200" b="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48450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год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года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5 лет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710265"/>
                  </a:ext>
                </a:extLst>
              </a:tr>
              <a:tr h="93347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939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Стандартный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8х5 +</a:t>
                      </a:r>
                    </a:p>
                    <a:p>
                      <a:pPr marL="36000" marR="1670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работы по замене</a:t>
                      </a:r>
                      <a:endParaRPr lang="ru-RU" sz="1200" b="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88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Авансовая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20CD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</a:endParaRPr>
                    </a:p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Москва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 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</a:endParaRPr>
                    </a:p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NBD-S 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1123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Есть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P1 – 5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P2 – 7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P3 – NBD</a:t>
                      </a:r>
                      <a:endParaRPr lang="ru-RU" sz="1200" b="0" spc="30" baseline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48450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год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года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5 лет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75360"/>
                  </a:ext>
                </a:extLst>
              </a:tr>
              <a:tr h="93347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4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939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Расширенный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24х7 +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работы по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замене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88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Авансовая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Same Day 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Москва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 NBD-S 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Same Day 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Москва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 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</a:endParaRPr>
                    </a:p>
                    <a:p>
                      <a:pPr marL="36000" marR="72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NBD-S (</a:t>
                      </a: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)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1123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Есть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P1 – 3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P2 – 5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P3 – Same Day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48450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РФ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 год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3 года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30" baseline="0" dirty="0"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5 лет</a:t>
                      </a:r>
                      <a:endParaRPr lang="ru-RU" sz="1200" b="0" spc="30" baseline="0" dirty="0"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0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32028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020D879-3445-5C35-DE64-C122E171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68734"/>
              </p:ext>
            </p:extLst>
          </p:nvPr>
        </p:nvGraphicFramePr>
        <p:xfrm>
          <a:off x="1403758" y="7165525"/>
          <a:ext cx="14836847" cy="21150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434">
                  <a:extLst>
                    <a:ext uri="{9D8B030D-6E8A-4147-A177-3AD203B41FA5}">
                      <a16:colId xmlns:a16="http://schemas.microsoft.com/office/drawing/2014/main" val="35201659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28914685"/>
                    </a:ext>
                  </a:extLst>
                </a:gridCol>
                <a:gridCol w="5630460">
                  <a:extLst>
                    <a:ext uri="{9D8B030D-6E8A-4147-A177-3AD203B41FA5}">
                      <a16:colId xmlns:a16="http://schemas.microsoft.com/office/drawing/2014/main" val="1021150470"/>
                    </a:ext>
                  </a:extLst>
                </a:gridCol>
                <a:gridCol w="384577">
                  <a:extLst>
                    <a:ext uri="{9D8B030D-6E8A-4147-A177-3AD203B41FA5}">
                      <a16:colId xmlns:a16="http://schemas.microsoft.com/office/drawing/2014/main" val="194454624"/>
                    </a:ext>
                  </a:extLst>
                </a:gridCol>
                <a:gridCol w="210367">
                  <a:extLst>
                    <a:ext uri="{9D8B030D-6E8A-4147-A177-3AD203B41FA5}">
                      <a16:colId xmlns:a16="http://schemas.microsoft.com/office/drawing/2014/main" val="2385134841"/>
                    </a:ext>
                  </a:extLst>
                </a:gridCol>
                <a:gridCol w="7482729">
                  <a:extLst>
                    <a:ext uri="{9D8B030D-6E8A-4147-A177-3AD203B41FA5}">
                      <a16:colId xmlns:a16="http://schemas.microsoft.com/office/drawing/2014/main" val="1971993113"/>
                    </a:ext>
                  </a:extLst>
                </a:gridCol>
              </a:tblGrid>
              <a:tr h="237655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8х5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понедельника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 пятницу,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9:00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до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18:00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(МСК)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исключая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праздничные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дни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marR="1339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*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marR="6858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замена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комплектующих</a:t>
                      </a:r>
                      <a:r>
                        <a:rPr lang="ru-RU" sz="1050" b="0" spc="-3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выезд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инженера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инициируются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после удалённой диагностики, подтверждения необходимости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замены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 доставки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комплектующих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Клиенту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или в сервисный центр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990394"/>
                  </a:ext>
                </a:extLst>
              </a:tr>
              <a:tr h="118828">
                <a:tc rowSpan="2"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24х7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7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дней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неделю, 24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часа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сутки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546531"/>
                  </a:ext>
                </a:extLst>
              </a:tr>
              <a:tr h="163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042817"/>
                  </a:ext>
                </a:extLst>
              </a:tr>
              <a:tr h="237655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р.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ч.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рабочий час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**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доставка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до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сервисного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центра</a:t>
                      </a:r>
                      <a:r>
                        <a:rPr lang="ru-RU" sz="1050" b="0" spc="-3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обратно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осуществляется Клиентом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за свой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счёт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181320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CD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календарный день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52414"/>
                  </a:ext>
                </a:extLst>
              </a:tr>
              <a:tr h="237655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Next</a:t>
                      </a:r>
                      <a:r>
                        <a:rPr lang="ru-RU" sz="1050" b="0" spc="-1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Business</a:t>
                      </a:r>
                      <a:r>
                        <a:rPr lang="ru-RU" sz="1050" b="0" spc="-1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Day</a:t>
                      </a:r>
                      <a:r>
                        <a:rPr lang="ru-RU" sz="1050" b="0" spc="-1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(следующий</a:t>
                      </a:r>
                      <a:r>
                        <a:rPr lang="ru-RU" sz="1050" b="0" spc="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рабочий</a:t>
                      </a:r>
                      <a:r>
                        <a:rPr lang="ru-RU" sz="1050" b="0" spc="-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день)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683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-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 panose="020F0502020204030204" pitchFamily="34" charset="0"/>
                        <a:buNone/>
                        <a:tabLst>
                          <a:tab pos="184785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Выезд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инженера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Службы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технической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поддержки для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поиска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неисправности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не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осуществляется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691798"/>
                  </a:ext>
                </a:extLst>
              </a:tr>
              <a:tr h="327464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NBD-S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Next</a:t>
                      </a:r>
                      <a:r>
                        <a:rPr lang="ru-RU" sz="1050" b="0" spc="-2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Business</a:t>
                      </a:r>
                      <a:r>
                        <a:rPr lang="ru-RU" sz="1050" b="0" spc="-1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Day</a:t>
                      </a:r>
                      <a:r>
                        <a:rPr lang="ru-RU" sz="1050" b="0" spc="-2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Shipment</a:t>
                      </a:r>
                      <a:r>
                        <a:rPr lang="ru-RU" sz="1050" b="0" spc="-1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(отправка</a:t>
                      </a:r>
                      <a:r>
                        <a:rPr lang="ru-RU" sz="1050" b="0" spc="-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на</a:t>
                      </a:r>
                      <a:r>
                        <a:rPr lang="ru-RU" sz="1050" b="0" spc="-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следующий</a:t>
                      </a:r>
                      <a:r>
                        <a:rPr lang="ru-RU" sz="1050" b="0" spc="-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рабочий день)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-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alibri" panose="020F0502020204030204" pitchFamily="34" charset="0"/>
                        <a:buNone/>
                        <a:tabLst>
                          <a:tab pos="184785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Во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время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выполнения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обращения Служба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технической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праве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изменять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сроки по объективным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причинам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и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 согласованию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с</a:t>
                      </a:r>
                      <a:r>
                        <a:rPr lang="ru-RU" sz="1050" b="0" spc="-2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Клиентом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611337"/>
                  </a:ext>
                </a:extLst>
              </a:tr>
              <a:tr h="254235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Same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Day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704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-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тот</a:t>
                      </a:r>
                      <a:r>
                        <a:rPr lang="ru-RU" sz="1050" b="0" spc="-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же</a:t>
                      </a:r>
                      <a:r>
                        <a:rPr lang="ru-RU" sz="1050" b="0" spc="-15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день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typ Display" panose="00000500000000000000" pitchFamily="2" charset="0"/>
                          <a:ea typeface="Atyp Display" panose="00000500000000000000" pitchFamily="2" charset="0"/>
                          <a:cs typeface="+mn-cs"/>
                        </a:rPr>
                        <a:t>-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Возможны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персональные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планы</a:t>
                      </a:r>
                      <a:r>
                        <a:rPr lang="ru-RU" sz="1050" b="0" spc="-15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typ Display" panose="00000500000000000000" pitchFamily="2" charset="0"/>
                          <a:ea typeface="Atyp Display" panose="00000500000000000000" pitchFamily="2" charset="0"/>
                        </a:rPr>
                        <a:t>поддержки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typ Display" panose="00000500000000000000" pitchFamily="2" charset="0"/>
                        <a:ea typeface="Atyp Display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49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79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C8B6-29FA-82E3-9542-2BE44278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824B598-0DA2-F936-1569-28A97DAB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14" y="1414"/>
            <a:ext cx="2399640" cy="2409162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09179EA-5774-BF88-F315-E046FC8F8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619293" y="420334"/>
            <a:ext cx="2037789" cy="1562786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AE670283-EBB2-BA6E-60A7-3AC2DA9E911B}"/>
              </a:ext>
            </a:extLst>
          </p:cNvPr>
          <p:cNvSpPr/>
          <p:nvPr/>
        </p:nvSpPr>
        <p:spPr>
          <a:xfrm>
            <a:off x="1516580" y="772663"/>
            <a:ext cx="4304116" cy="971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99"/>
              </a:lnSpc>
            </a:pPr>
            <a:r>
              <a:rPr lang="ru-RU" sz="2999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</a:t>
            </a:r>
            <a:r>
              <a:rPr lang="en-US" sz="2999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
</a:t>
            </a:r>
            <a:r>
              <a:rPr lang="en-US" sz="2999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Проектный опыт</a:t>
            </a:r>
            <a:endParaRPr lang="en-US" sz="2999" dirty="0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0DF533E-788D-B110-BFC9-1106E8A53BFE}"/>
              </a:ext>
            </a:extLst>
          </p:cNvPr>
          <p:cNvGrpSpPr/>
          <p:nvPr/>
        </p:nvGrpSpPr>
        <p:grpSpPr>
          <a:xfrm>
            <a:off x="10820501" y="2603815"/>
            <a:ext cx="3606950" cy="3345309"/>
            <a:chOff x="2518223" y="4082296"/>
            <a:chExt cx="2151924" cy="19958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875A31-F201-A62E-D1DE-AB57C2913F6D}"/>
                </a:ext>
              </a:extLst>
            </p:cNvPr>
            <p:cNvSpPr txBox="1"/>
            <p:nvPr/>
          </p:nvSpPr>
          <p:spPr>
            <a:xfrm>
              <a:off x="2518223" y="4915344"/>
              <a:ext cx="2151924" cy="1162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spc="-84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сетевого обору-</a:t>
              </a:r>
              <a:r>
                <a:rPr lang="ru-RU" sz="2011" spc="-84" dirty="0" err="1">
                  <a:latin typeface="Atyp Display" panose="00000500000000000000" pitchFamily="2" charset="0"/>
                  <a:ea typeface="Atyp Display" panose="00000500000000000000" pitchFamily="2" charset="0"/>
                </a:rPr>
                <a:t>дования</a:t>
              </a:r>
              <a:r>
                <a:rPr lang="ru-RU" sz="2011" spc="-84" dirty="0">
                  <a:latin typeface="Atyp Display" panose="00000500000000000000" pitchFamily="2" charset="0"/>
                  <a:ea typeface="Atyp Display" panose="00000500000000000000" pitchFamily="2" charset="0"/>
                </a:rPr>
                <a:t> с дальнейшей настройкой и интеграцией в существующий ЦОД заказчика</a:t>
              </a:r>
            </a:p>
            <a:p>
              <a:pPr algn="just">
                <a:buClr>
                  <a:srgbClr val="000000"/>
                </a:buClr>
                <a:buSzPts val="1600"/>
                <a:defRPr/>
              </a:pPr>
              <a:endParaRPr lang="ru-RU" sz="2011" spc="-84" dirty="0">
                <a:latin typeface="Atyp Display" panose="00000500000000000000" pitchFamily="2" charset="0"/>
                <a:ea typeface="Atyp Display" panose="00000500000000000000" pitchFamily="2" charset="0"/>
              </a:endParaRP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C7C54FA-EB1D-84C3-436F-3107B42E1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79" y="4858456"/>
              <a:ext cx="1980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14" descr="Пенсионные фонды Москвы по адресу проживания — вся справочная информация -  Городская ритуальная служба">
              <a:extLst>
                <a:ext uri="{FF2B5EF4-FFF2-40B4-BE49-F238E27FC236}">
                  <a16:creationId xmlns:a16="http://schemas.microsoft.com/office/drawing/2014/main" id="{8BABD88A-2637-5047-9916-EDFB55C03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279" y="4082296"/>
              <a:ext cx="1584000" cy="77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2782EA6F-4248-4D8A-7E30-454BB7EEEA89}"/>
              </a:ext>
            </a:extLst>
          </p:cNvPr>
          <p:cNvGrpSpPr/>
          <p:nvPr/>
        </p:nvGrpSpPr>
        <p:grpSpPr>
          <a:xfrm>
            <a:off x="826910" y="6794917"/>
            <a:ext cx="5129019" cy="2507234"/>
            <a:chOff x="5124625" y="4404122"/>
            <a:chExt cx="3059998" cy="14958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F3FE54-CC07-EBCA-050C-3ABC89BC093F}"/>
                </a:ext>
              </a:extLst>
            </p:cNvPr>
            <p:cNvSpPr txBox="1"/>
            <p:nvPr/>
          </p:nvSpPr>
          <p:spPr>
            <a:xfrm>
              <a:off x="5124625" y="4921786"/>
              <a:ext cx="3059998" cy="978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сетевого оборудования для создания ЛВС, БЛВС, включая работы по проектированию, созданию сети, внедрению, настройке и вводу в эксплуатацию </a:t>
              </a: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67DD2B1-C9D1-3FE1-97A0-7A6CAF5F45D9}"/>
                </a:ext>
              </a:extLst>
            </p:cNvPr>
            <p:cNvCxnSpPr>
              <a:cxnSpLocks/>
            </p:cNvCxnSpPr>
            <p:nvPr/>
          </p:nvCxnSpPr>
          <p:spPr>
            <a:xfrm>
              <a:off x="5198680" y="4858456"/>
              <a:ext cx="2880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24E01534-AD56-2C3D-5649-2E27F041B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354" y="4404122"/>
              <a:ext cx="194704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7A6B978-9084-5E0A-E0C5-521549F97891}"/>
              </a:ext>
            </a:extLst>
          </p:cNvPr>
          <p:cNvGrpSpPr/>
          <p:nvPr/>
        </p:nvGrpSpPr>
        <p:grpSpPr>
          <a:xfrm>
            <a:off x="826911" y="2607941"/>
            <a:ext cx="5129021" cy="3273831"/>
            <a:chOff x="546860" y="1555910"/>
            <a:chExt cx="3059999" cy="19531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59410F-263E-6EF8-32BC-24BA4055F206}"/>
                </a:ext>
              </a:extLst>
            </p:cNvPr>
            <p:cNvSpPr txBox="1"/>
            <p:nvPr/>
          </p:nvSpPr>
          <p:spPr>
            <a:xfrm>
              <a:off x="546860" y="2346314"/>
              <a:ext cx="3059999" cy="1162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серверов / ПО / сетевого оборудования / инженерных систем, работы по созданию ЛВС, БЛВС, включая проектирование, внедрение, настройку, ввод в эксплуатацию систем различной сложности</a:t>
              </a:r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6C1CB4A3-492A-A842-96D5-EBD86B2EE8E6}"/>
                </a:ext>
              </a:extLst>
            </p:cNvPr>
            <p:cNvCxnSpPr>
              <a:cxnSpLocks/>
            </p:cNvCxnSpPr>
            <p:nvPr/>
          </p:nvCxnSpPr>
          <p:spPr>
            <a:xfrm>
              <a:off x="626470" y="2326721"/>
              <a:ext cx="2900777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6" descr="Векторная эмблема (герб) Министерства здравоохранения Российской Федерации  — Abali.ru">
              <a:extLst>
                <a:ext uri="{FF2B5EF4-FFF2-40B4-BE49-F238E27FC236}">
                  <a16:creationId xmlns:a16="http://schemas.microsoft.com/office/drawing/2014/main" id="{B4B0B4FD-18D4-0BC9-4F2C-50CD8FD90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78" y="1555910"/>
              <a:ext cx="2419868" cy="66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7294D9E-4FF7-C06B-EBAF-AECAA92F4629}"/>
              </a:ext>
            </a:extLst>
          </p:cNvPr>
          <p:cNvGrpSpPr/>
          <p:nvPr/>
        </p:nvGrpSpPr>
        <p:grpSpPr>
          <a:xfrm>
            <a:off x="6115850" y="2713155"/>
            <a:ext cx="4568313" cy="3180631"/>
            <a:chOff x="3728587" y="1622018"/>
            <a:chExt cx="2725478" cy="189758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4E46636-9DF1-FC50-E7FF-8225A03F2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09097" y="2333744"/>
              <a:ext cx="2520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BD583D-9D0B-DF5E-F7A3-DB70A969A74F}"/>
                </a:ext>
              </a:extLst>
            </p:cNvPr>
            <p:cNvSpPr txBox="1"/>
            <p:nvPr/>
          </p:nvSpPr>
          <p:spPr>
            <a:xfrm>
              <a:off x="3728587" y="2356818"/>
              <a:ext cx="2697894" cy="1162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серверов для кластера виртуализации с последующей настройкой кластера </a:t>
              </a:r>
              <a:r>
                <a:rPr lang="ru-RU" sz="2011" dirty="0" err="1">
                  <a:latin typeface="Atyp Display" panose="00000500000000000000" pitchFamily="2" charset="0"/>
                  <a:ea typeface="Atyp Display" panose="00000500000000000000" pitchFamily="2" charset="0"/>
                </a:rPr>
                <a:t>OpenStack</a:t>
              </a: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, интеграция серверов в существующую инфраструктуру заказчика</a:t>
              </a: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3EE40031-5060-3C1E-E1C5-EEB61927E40D}"/>
                </a:ext>
              </a:extLst>
            </p:cNvPr>
            <p:cNvGrpSpPr/>
            <p:nvPr/>
          </p:nvGrpSpPr>
          <p:grpSpPr>
            <a:xfrm>
              <a:off x="3792677" y="1622018"/>
              <a:ext cx="2661388" cy="604569"/>
              <a:chOff x="-863806" y="4495043"/>
              <a:chExt cx="4633052" cy="856338"/>
            </a:xfrm>
          </p:grpSpPr>
          <p:pic>
            <p:nvPicPr>
              <p:cNvPr id="57" name="Picture 8" descr="Герб МВД (Министерства внутренних дел) векторный в формате cmx и eps,  растровый в формате png с прозрачным фоном — Abali.ru">
                <a:extLst>
                  <a:ext uri="{FF2B5EF4-FFF2-40B4-BE49-F238E27FC236}">
                    <a16:creationId xmlns:a16="http://schemas.microsoft.com/office/drawing/2014/main" id="{8D027D35-BC15-2E2B-4E72-6E2763FC1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63806" y="4561302"/>
                <a:ext cx="1365813" cy="790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C8EC3E-1DFC-AA60-BA7C-A22340647A9D}"/>
                  </a:ext>
                </a:extLst>
              </p:cNvPr>
              <p:cNvSpPr txBox="1"/>
              <p:nvPr/>
            </p:nvSpPr>
            <p:spPr>
              <a:xfrm>
                <a:off x="447311" y="4495043"/>
                <a:ext cx="3321935" cy="72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11"/>
                  </a:lnSpc>
                </a:pPr>
                <a:r>
                  <a:rPr lang="ru-RU" sz="1676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2" charset="0"/>
                    <a:ea typeface="Open Sans ExtraBold" pitchFamily="2" charset="0"/>
                    <a:cs typeface="Open Sans ExtraBold" pitchFamily="2" charset="0"/>
                  </a:rPr>
                  <a:t>МИНИСТЕРСТВО</a:t>
                </a:r>
                <a:br>
                  <a:rPr lang="ru-RU" sz="1676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2" charset="0"/>
                    <a:ea typeface="Open Sans ExtraBold" pitchFamily="2" charset="0"/>
                    <a:cs typeface="Open Sans ExtraBold" pitchFamily="2" charset="0"/>
                  </a:rPr>
                </a:br>
                <a:r>
                  <a:rPr lang="ru-RU" sz="1676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ExtraBold" pitchFamily="2" charset="0"/>
                    <a:ea typeface="Open Sans ExtraBold" pitchFamily="2" charset="0"/>
                    <a:cs typeface="Open Sans ExtraBold" pitchFamily="2" charset="0"/>
                  </a:rPr>
                  <a:t>ВНУТРЕННИХ ДЕЛ</a:t>
                </a:r>
                <a:br>
                  <a:rPr lang="ru-RU" sz="1676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</a:br>
                <a:r>
                  <a:rPr lang="ru-RU" sz="1676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SemiBold" pitchFamily="2" charset="0"/>
                    <a:ea typeface="Open Sans SemiBold" pitchFamily="2" charset="0"/>
                    <a:cs typeface="Open Sans SemiBold" pitchFamily="2" charset="0"/>
                  </a:rPr>
                  <a:t>РОССИЙСКОЙ ФЕДЕРАЦИИ</a:t>
                </a:r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6C42B56-B647-EB70-A536-247B83EFE884}"/>
              </a:ext>
            </a:extLst>
          </p:cNvPr>
          <p:cNvGrpSpPr/>
          <p:nvPr/>
        </p:nvGrpSpPr>
        <p:grpSpPr>
          <a:xfrm>
            <a:off x="14586770" y="2839024"/>
            <a:ext cx="2956729" cy="2490739"/>
            <a:chOff x="518160" y="4229348"/>
            <a:chExt cx="1763999" cy="14859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D86C75-6F75-93C7-0708-09693F052AAA}"/>
                </a:ext>
              </a:extLst>
            </p:cNvPr>
            <p:cNvSpPr txBox="1"/>
            <p:nvPr/>
          </p:nvSpPr>
          <p:spPr>
            <a:xfrm>
              <a:off x="518160" y="4921786"/>
              <a:ext cx="1763999" cy="79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кластеров высоконагруженных систем хранения данных 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9C73A8A2-67CC-8D37-5F99-0EB992A2D825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2" y="4858456"/>
              <a:ext cx="1584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oogle Shape;2131;p6">
              <a:extLst>
                <a:ext uri="{FF2B5EF4-FFF2-40B4-BE49-F238E27FC236}">
                  <a16:creationId xmlns:a16="http://schemas.microsoft.com/office/drawing/2014/main" id="{29DE0318-9A00-FF97-F88A-FE5D3F4D7F81}"/>
                </a:ext>
              </a:extLst>
            </p:cNvPr>
            <p:cNvPicPr/>
            <p:nvPr/>
          </p:nvPicPr>
          <p:blipFill>
            <a:blip r:embed="rId11">
              <a:alphaModFix/>
            </a:blip>
            <a:stretch/>
          </p:blipFill>
          <p:spPr bwMode="auto">
            <a:xfrm>
              <a:off x="606378" y="4229348"/>
              <a:ext cx="1556028" cy="556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BF31C83-0207-F1D9-8796-8280A023B15E}"/>
              </a:ext>
            </a:extLst>
          </p:cNvPr>
          <p:cNvGrpSpPr/>
          <p:nvPr/>
        </p:nvGrpSpPr>
        <p:grpSpPr>
          <a:xfrm>
            <a:off x="14613424" y="6559158"/>
            <a:ext cx="3058042" cy="2081486"/>
            <a:chOff x="6389974" y="1738162"/>
            <a:chExt cx="1824443" cy="12418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1F2175-8526-1829-BE59-C0B67F6EBF37}"/>
                </a:ext>
              </a:extLst>
            </p:cNvPr>
            <p:cNvSpPr txBox="1"/>
            <p:nvPr/>
          </p:nvSpPr>
          <p:spPr>
            <a:xfrm>
              <a:off x="6389974" y="2371054"/>
              <a:ext cx="1824443" cy="608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сетевого оборудования для создания ЛВС, БЛВС</a:t>
              </a: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EEB53C3D-0C0B-AE38-45F1-9CBCB8E0F767}"/>
                </a:ext>
              </a:extLst>
            </p:cNvPr>
            <p:cNvCxnSpPr>
              <a:cxnSpLocks/>
            </p:cNvCxnSpPr>
            <p:nvPr/>
          </p:nvCxnSpPr>
          <p:spPr>
            <a:xfrm>
              <a:off x="6454065" y="2326721"/>
              <a:ext cx="1624615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EC010F03-1D1A-284D-F391-17FDBE46F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100" y="1738162"/>
              <a:ext cx="943832" cy="38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F2D9A76-CFCC-5831-EBA0-606CB1253612}"/>
              </a:ext>
            </a:extLst>
          </p:cNvPr>
          <p:cNvGrpSpPr/>
          <p:nvPr/>
        </p:nvGrpSpPr>
        <p:grpSpPr>
          <a:xfrm>
            <a:off x="6115850" y="6447353"/>
            <a:ext cx="4522078" cy="2799591"/>
            <a:chOff x="8295948" y="1668791"/>
            <a:chExt cx="2697894" cy="1670250"/>
          </a:xfrm>
        </p:grpSpPr>
        <p:pic>
          <p:nvPicPr>
            <p:cNvPr id="55" name="Picture 18" descr="Владеете депозитом? – Управляющая компания ГОРА ГРУПП">
              <a:extLst>
                <a:ext uri="{FF2B5EF4-FFF2-40B4-BE49-F238E27FC236}">
                  <a16:creationId xmlns:a16="http://schemas.microsoft.com/office/drawing/2014/main" id="{B9FC5196-CED1-BB82-3C7A-17F67E036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029" y="1668791"/>
              <a:ext cx="2201297" cy="52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543E4E5B-5849-7616-916A-142C21747FEA}"/>
                </a:ext>
              </a:extLst>
            </p:cNvPr>
            <p:cNvCxnSpPr>
              <a:cxnSpLocks/>
            </p:cNvCxnSpPr>
            <p:nvPr/>
          </p:nvCxnSpPr>
          <p:spPr>
            <a:xfrm>
              <a:off x="8379029" y="2333744"/>
              <a:ext cx="2520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A9CFFA-B37D-F319-CE16-144F45547B8F}"/>
                </a:ext>
              </a:extLst>
            </p:cNvPr>
            <p:cNvSpPr txBox="1"/>
            <p:nvPr/>
          </p:nvSpPr>
          <p:spPr>
            <a:xfrm>
              <a:off x="8295948" y="2360877"/>
              <a:ext cx="2697894" cy="978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spc="-50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серверов для создания единого озера данных, модернизации инфраструктуры филиальной сети, создания почтового хранилища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99182AF-2998-B9E6-44B9-FC789FE3134C}"/>
              </a:ext>
            </a:extLst>
          </p:cNvPr>
          <p:cNvGrpSpPr/>
          <p:nvPr/>
        </p:nvGrpSpPr>
        <p:grpSpPr>
          <a:xfrm>
            <a:off x="10766437" y="6726632"/>
            <a:ext cx="3606950" cy="1950304"/>
            <a:chOff x="8559108" y="4367158"/>
            <a:chExt cx="2151924" cy="11635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CC3985-8219-FE3E-ACE0-231319FDF4E3}"/>
                </a:ext>
              </a:extLst>
            </p:cNvPr>
            <p:cNvSpPr txBox="1"/>
            <p:nvPr/>
          </p:nvSpPr>
          <p:spPr>
            <a:xfrm>
              <a:off x="8559108" y="4921786"/>
              <a:ext cx="2151924" cy="608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000000"/>
                </a:buClr>
                <a:buSzPts val="1600"/>
                <a:defRPr/>
              </a:pPr>
              <a:r>
                <a:rPr lang="ru-RU" sz="2011" dirty="0">
                  <a:latin typeface="Atyp Display" panose="00000500000000000000" pitchFamily="2" charset="0"/>
                  <a:ea typeface="Atyp Display" panose="00000500000000000000" pitchFamily="2" charset="0"/>
                </a:rPr>
                <a:t>Поставка серверов для решения различных задач заказчика</a:t>
              </a: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06A4F086-E31A-8C05-7CEC-D6D31E899CBF}"/>
                </a:ext>
              </a:extLst>
            </p:cNvPr>
            <p:cNvCxnSpPr>
              <a:cxnSpLocks/>
            </p:cNvCxnSpPr>
            <p:nvPr/>
          </p:nvCxnSpPr>
          <p:spPr>
            <a:xfrm>
              <a:off x="8649108" y="4858456"/>
              <a:ext cx="1980000" cy="0"/>
            </a:xfrm>
            <a:prstGeom prst="line">
              <a:avLst/>
            </a:prstGeom>
            <a:ln w="19050">
              <a:solidFill>
                <a:srgbClr val="1C00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4" descr="Фирменный стиль. Официальный информационный сайт Ростелеком.">
              <a:extLst>
                <a:ext uri="{FF2B5EF4-FFF2-40B4-BE49-F238E27FC236}">
                  <a16:creationId xmlns:a16="http://schemas.microsoft.com/office/drawing/2014/main" id="{6A4A3C2B-100E-8589-D222-14BE8BEC4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87" t="17934"/>
            <a:stretch/>
          </p:blipFill>
          <p:spPr bwMode="auto">
            <a:xfrm>
              <a:off x="8669849" y="4367158"/>
              <a:ext cx="1701844" cy="52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0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62075" y="2346651"/>
            <a:ext cx="3019425" cy="9620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695825" y="2356176"/>
            <a:ext cx="857250" cy="8572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514475" y="571500"/>
            <a:ext cx="56769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Стабильное развитие</a:t>
            </a:r>
            <a:endParaRPr lang="en-US" sz="3000" dirty="0"/>
          </a:p>
        </p:txBody>
      </p:sp>
      <p:sp>
        <p:nvSpPr>
          <p:cNvPr id="8" name="Text 1"/>
          <p:cNvSpPr/>
          <p:nvPr/>
        </p:nvSpPr>
        <p:spPr>
          <a:xfrm>
            <a:off x="1409700" y="4171950"/>
            <a:ext cx="6105525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3D3D3D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Цель компании – цифровизация госуправления, импортозамещение и развитие российского рынка радиоэлектроники</a:t>
            </a:r>
            <a:endParaRPr lang="en-US" sz="2625" dirty="0"/>
          </a:p>
        </p:txBody>
      </p:sp>
      <p:sp>
        <p:nvSpPr>
          <p:cNvPr id="9" name="Text 2"/>
          <p:cNvSpPr/>
          <p:nvPr/>
        </p:nvSpPr>
        <p:spPr>
          <a:xfrm>
            <a:off x="9239250" y="4200525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2024</a:t>
            </a:r>
            <a:endParaRPr lang="en-US" sz="1875" dirty="0"/>
          </a:p>
        </p:txBody>
      </p:sp>
      <p:sp>
        <p:nvSpPr>
          <p:cNvPr id="10" name="Text 3"/>
          <p:cNvSpPr/>
          <p:nvPr/>
        </p:nvSpPr>
        <p:spPr>
          <a:xfrm>
            <a:off x="2800350" y="9305925"/>
            <a:ext cx="942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2004</a:t>
            </a:r>
            <a:endParaRPr lang="en-US" sz="1875" dirty="0"/>
          </a:p>
        </p:txBody>
      </p:sp>
      <p:sp>
        <p:nvSpPr>
          <p:cNvPr id="11" name="Text 4"/>
          <p:cNvSpPr/>
          <p:nvPr/>
        </p:nvSpPr>
        <p:spPr>
          <a:xfrm>
            <a:off x="3981450" y="8582025"/>
            <a:ext cx="923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2007</a:t>
            </a:r>
            <a:endParaRPr lang="en-US" sz="1875" dirty="0"/>
          </a:p>
        </p:txBody>
      </p:sp>
      <p:sp>
        <p:nvSpPr>
          <p:cNvPr id="12" name="Text 5"/>
          <p:cNvSpPr/>
          <p:nvPr/>
        </p:nvSpPr>
        <p:spPr>
          <a:xfrm>
            <a:off x="5038725" y="7877175"/>
            <a:ext cx="828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2014</a:t>
            </a:r>
            <a:endParaRPr lang="en-US" sz="1875" dirty="0"/>
          </a:p>
        </p:txBody>
      </p:sp>
      <p:sp>
        <p:nvSpPr>
          <p:cNvPr id="13" name="Text 6"/>
          <p:cNvSpPr/>
          <p:nvPr/>
        </p:nvSpPr>
        <p:spPr>
          <a:xfrm>
            <a:off x="6000750" y="7134225"/>
            <a:ext cx="933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2020</a:t>
            </a:r>
            <a:endParaRPr lang="en-US" sz="1875" dirty="0"/>
          </a:p>
        </p:txBody>
      </p:sp>
      <p:sp>
        <p:nvSpPr>
          <p:cNvPr id="14" name="Text 7"/>
          <p:cNvSpPr/>
          <p:nvPr/>
        </p:nvSpPr>
        <p:spPr>
          <a:xfrm>
            <a:off x="6981825" y="6448425"/>
            <a:ext cx="819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2021</a:t>
            </a:r>
            <a:endParaRPr lang="en-US" sz="1875" dirty="0"/>
          </a:p>
        </p:txBody>
      </p:sp>
      <p:sp>
        <p:nvSpPr>
          <p:cNvPr id="15" name="Text 8"/>
          <p:cNvSpPr/>
          <p:nvPr/>
        </p:nvSpPr>
        <p:spPr>
          <a:xfrm>
            <a:off x="7724775" y="5743575"/>
            <a:ext cx="904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2022</a:t>
            </a:r>
            <a:endParaRPr lang="en-US" sz="1875" dirty="0"/>
          </a:p>
        </p:txBody>
      </p:sp>
      <p:sp>
        <p:nvSpPr>
          <p:cNvPr id="16" name="Text 9"/>
          <p:cNvSpPr/>
          <p:nvPr/>
        </p:nvSpPr>
        <p:spPr>
          <a:xfrm>
            <a:off x="8553450" y="4953000"/>
            <a:ext cx="904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2023</a:t>
            </a:r>
            <a:endParaRPr lang="en-US" sz="1875" dirty="0"/>
          </a:p>
        </p:txBody>
      </p:sp>
      <p:sp>
        <p:nvSpPr>
          <p:cNvPr id="17" name="Text 10"/>
          <p:cNvSpPr/>
          <p:nvPr/>
        </p:nvSpPr>
        <p:spPr>
          <a:xfrm>
            <a:off x="4476750" y="9277350"/>
            <a:ext cx="2724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Основание компании</a:t>
            </a:r>
            <a:endParaRPr lang="en-US" sz="2025" dirty="0"/>
          </a:p>
        </p:txBody>
      </p:sp>
      <p:sp>
        <p:nvSpPr>
          <p:cNvPr id="18" name="Text 11"/>
          <p:cNvSpPr/>
          <p:nvPr/>
        </p:nvSpPr>
        <p:spPr>
          <a:xfrm>
            <a:off x="5638800" y="8553450"/>
            <a:ext cx="8763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Запуск собственной IP-сети. Получение разрешения Роскомнадзора</a:t>
            </a:r>
            <a:endParaRPr lang="en-US" sz="2025" dirty="0"/>
          </a:p>
        </p:txBody>
      </p:sp>
      <p:sp>
        <p:nvSpPr>
          <p:cNvPr id="19" name="Text 12"/>
          <p:cNvSpPr/>
          <p:nvPr/>
        </p:nvSpPr>
        <p:spPr>
          <a:xfrm>
            <a:off x="6600825" y="7848600"/>
            <a:ext cx="54768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Старт разработки проектов цифровизации</a:t>
            </a:r>
            <a:endParaRPr lang="en-US" sz="2025" dirty="0"/>
          </a:p>
        </p:txBody>
      </p:sp>
      <p:sp>
        <p:nvSpPr>
          <p:cNvPr id="20" name="Text 13"/>
          <p:cNvSpPr/>
          <p:nvPr/>
        </p:nvSpPr>
        <p:spPr>
          <a:xfrm>
            <a:off x="7667625" y="7105650"/>
            <a:ext cx="7867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Перезапуск компании, открытие производства, OEM c Huawei</a:t>
            </a:r>
            <a:endParaRPr lang="en-US" sz="2025" dirty="0"/>
          </a:p>
        </p:txBody>
      </p:sp>
      <p:sp>
        <p:nvSpPr>
          <p:cNvPr id="21" name="Text 14"/>
          <p:cNvSpPr/>
          <p:nvPr/>
        </p:nvSpPr>
        <p:spPr>
          <a:xfrm>
            <a:off x="9363074" y="5715000"/>
            <a:ext cx="3830411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Успешные тестирования ПАК</a:t>
            </a:r>
            <a:endParaRPr lang="en-US" sz="2025" dirty="0"/>
          </a:p>
        </p:txBody>
      </p:sp>
      <p:sp>
        <p:nvSpPr>
          <p:cNvPr id="22" name="Text 15"/>
          <p:cNvSpPr/>
          <p:nvPr/>
        </p:nvSpPr>
        <p:spPr>
          <a:xfrm>
            <a:off x="10191750" y="4924425"/>
            <a:ext cx="38290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Массовые поставки серверов</a:t>
            </a:r>
            <a:endParaRPr lang="en-US" sz="2025" dirty="0"/>
          </a:p>
        </p:txBody>
      </p:sp>
      <p:sp>
        <p:nvSpPr>
          <p:cNvPr id="23" name="Text 16"/>
          <p:cNvSpPr/>
          <p:nvPr/>
        </p:nvSpPr>
        <p:spPr>
          <a:xfrm>
            <a:off x="8534400" y="6419850"/>
            <a:ext cx="53530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Запуск направления заказной разработки</a:t>
            </a:r>
            <a:endParaRPr lang="en-US" sz="2025" dirty="0"/>
          </a:p>
        </p:txBody>
      </p:sp>
      <p:sp>
        <p:nvSpPr>
          <p:cNvPr id="24" name="Text 17"/>
          <p:cNvSpPr/>
          <p:nvPr/>
        </p:nvSpPr>
        <p:spPr>
          <a:xfrm>
            <a:off x="10887075" y="4171950"/>
            <a:ext cx="62484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Обновление линейки серверного оборудования</a:t>
            </a:r>
            <a:endParaRPr lang="en-US" sz="2025" dirty="0"/>
          </a:p>
        </p:txBody>
      </p:sp>
      <p:sp>
        <p:nvSpPr>
          <p:cNvPr id="25" name="Text 18"/>
          <p:cNvSpPr/>
          <p:nvPr/>
        </p:nvSpPr>
        <p:spPr>
          <a:xfrm>
            <a:off x="5829300" y="2524125"/>
            <a:ext cx="2324100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1</a:t>
            </a:r>
            <a:r>
              <a:rPr lang="ru-RU" sz="225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</a:t>
            </a:r>
            <a:r>
              <a:rPr lang="en-US" sz="225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сотрудников</a:t>
            </a:r>
            <a:endParaRPr lang="en-US" sz="2250" dirty="0"/>
          </a:p>
        </p:txBody>
      </p:sp>
      <p:sp>
        <p:nvSpPr>
          <p:cNvPr id="26" name="Text 19"/>
          <p:cNvSpPr/>
          <p:nvPr/>
        </p:nvSpPr>
        <p:spPr>
          <a:xfrm>
            <a:off x="2505075" y="2514600"/>
            <a:ext cx="1895475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20 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лет 
на рынке</a:t>
            </a:r>
            <a:endParaRPr lang="en-US" sz="22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48950" y="0"/>
            <a:ext cx="760095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0687050" cy="10287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3DB7ADE-B9A8-F0CA-6391-56D1230978AC}"/>
              </a:ext>
            </a:extLst>
          </p:cNvPr>
          <p:cNvGrpSpPr/>
          <p:nvPr/>
        </p:nvGrpSpPr>
        <p:grpSpPr>
          <a:xfrm>
            <a:off x="-21614" y="0"/>
            <a:ext cx="18309614" cy="10287000"/>
            <a:chOff x="-21614" y="0"/>
            <a:chExt cx="18309614" cy="10287000"/>
          </a:xfrm>
        </p:grpSpPr>
        <p:pic>
          <p:nvPicPr>
            <p:cNvPr id="4" name="Image 2" descr="preencoded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21614" y="0"/>
              <a:ext cx="10687050" cy="10287000"/>
            </a:xfrm>
            <a:prstGeom prst="rect">
              <a:avLst/>
            </a:prstGeom>
          </p:spPr>
        </p:pic>
        <p:pic>
          <p:nvPicPr>
            <p:cNvPr id="5" name="Image 3" descr="preencoded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553700" y="0"/>
              <a:ext cx="7734300" cy="10287000"/>
            </a:xfrm>
            <a:prstGeom prst="rect">
              <a:avLst/>
            </a:prstGeom>
          </p:spPr>
        </p:pic>
      </p:grp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76350" y="7703436"/>
            <a:ext cx="428625" cy="4286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571500"/>
            <a:ext cx="88392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Проектирование и разработка ИС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1514476" y="2209800"/>
            <a:ext cx="10319716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БСТ стремится создавать инновационные решения, которые помогут заказчикам оптимизировать свои бизнес-процессы, обеспечивать сохранность данных и повышать эффективность работы, а комплексное сопровождение на всех этапах проекта гарантирует стабильность и надежность функционирования проектируемых ИТ-систем.</a:t>
            </a:r>
            <a:endParaRPr lang="en-US" sz="2625" dirty="0">
              <a:latin typeface="Atyp Display" panose="00000500000000000000" pitchFamily="2" charset="0"/>
              <a:ea typeface="Atyp Display" panose="00000500000000000000" pitchFamily="2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895475" y="8084436"/>
            <a:ext cx="6896100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В числе заказчиков – </a:t>
            </a:r>
            <a:r>
              <a:rPr lang="en-US" sz="2625" dirty="0" err="1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крупные</a:t>
            </a:r>
            <a:r>
              <a:rPr lang="ru-RU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ведомства</a:t>
            </a:r>
            <a:r>
              <a:rPr lang="en-US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, ведущие отраслевые предприятия, социально значимые структуры.</a:t>
            </a:r>
            <a:endParaRPr lang="en-US" sz="2625" dirty="0">
              <a:latin typeface="Atyp Display" panose="00000500000000000000" pitchFamily="2" charset="0"/>
              <a:ea typeface="Atyp Display" panose="00000500000000000000" pitchFamily="2" charset="0"/>
            </a:endParaRPr>
          </a:p>
        </p:txBody>
      </p:sp>
      <p:pic>
        <p:nvPicPr>
          <p:cNvPr id="15" name="Image 5" descr="preencoded.png">
            <a:extLst>
              <a:ext uri="{FF2B5EF4-FFF2-40B4-BE49-F238E27FC236}">
                <a16:creationId xmlns:a16="http://schemas.microsoft.com/office/drawing/2014/main" id="{D87D2EC1-0C87-034A-4FD7-70270D2614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76350" y="5162367"/>
            <a:ext cx="428625" cy="428625"/>
          </a:xfrm>
          <a:prstGeom prst="rect">
            <a:avLst/>
          </a:prstGeom>
        </p:spPr>
      </p:pic>
      <p:sp>
        <p:nvSpPr>
          <p:cNvPr id="16" name="Text 1">
            <a:extLst>
              <a:ext uri="{FF2B5EF4-FFF2-40B4-BE49-F238E27FC236}">
                <a16:creationId xmlns:a16="http://schemas.microsoft.com/office/drawing/2014/main" id="{AB154D50-ECD3-AFD9-EF8E-693CE9892848}"/>
              </a:ext>
            </a:extLst>
          </p:cNvPr>
          <p:cNvSpPr/>
          <p:nvPr/>
        </p:nvSpPr>
        <p:spPr>
          <a:xfrm>
            <a:off x="1895475" y="5590992"/>
            <a:ext cx="9455394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Команда разработки создает уникальные комплексные решения с гибкой реализацией по технологическим платформам и функционалу, успешно интегрируя их в ИТ-</a:t>
            </a:r>
            <a:r>
              <a:rPr lang="en-US" sz="2625" dirty="0" err="1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ландшафт</a:t>
            </a:r>
            <a:r>
              <a:rPr lang="en-US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заказчика</a:t>
            </a:r>
            <a:endParaRPr lang="en-US" sz="2625" dirty="0">
              <a:latin typeface="Atyp Display" panose="00000500000000000000" pitchFamily="2" charset="0"/>
              <a:ea typeface="Atyp Display" panose="000005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514475" y="571500"/>
            <a:ext cx="10627702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ru-RU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</a:t>
            </a: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
</a:t>
            </a:r>
            <a:r>
              <a:rPr lang="ru-RU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Проектирование и разработка ИС</a:t>
            </a:r>
            <a:endParaRPr lang="en-US" sz="3000" dirty="0"/>
          </a:p>
        </p:txBody>
      </p:sp>
      <p:sp>
        <p:nvSpPr>
          <p:cNvPr id="13" name="Text 3"/>
          <p:cNvSpPr/>
          <p:nvPr/>
        </p:nvSpPr>
        <p:spPr>
          <a:xfrm>
            <a:off x="9220201" y="829972"/>
            <a:ext cx="5133975" cy="526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48A5AA3-A5BD-A40D-FDB5-05BF40830990}"/>
              </a:ext>
            </a:extLst>
          </p:cNvPr>
          <p:cNvSpPr/>
          <p:nvPr/>
        </p:nvSpPr>
        <p:spPr>
          <a:xfrm>
            <a:off x="-5040" y="6129796"/>
            <a:ext cx="18288000" cy="4176346"/>
          </a:xfrm>
          <a:custGeom>
            <a:avLst/>
            <a:gdLst>
              <a:gd name="connsiteX0" fmla="*/ 0 w 18288000"/>
              <a:gd name="connsiteY0" fmla="*/ 0 h 4176346"/>
              <a:gd name="connsiteX1" fmla="*/ 16528045 w 18288000"/>
              <a:gd name="connsiteY1" fmla="*/ 0 h 4176346"/>
              <a:gd name="connsiteX2" fmla="*/ 18288000 w 18288000"/>
              <a:gd name="connsiteY2" fmla="*/ 1759954 h 4176346"/>
              <a:gd name="connsiteX3" fmla="*/ 18288000 w 18288000"/>
              <a:gd name="connsiteY3" fmla="*/ 4176346 h 4176346"/>
              <a:gd name="connsiteX4" fmla="*/ 0 w 18288000"/>
              <a:gd name="connsiteY4" fmla="*/ 4176346 h 41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4176346">
                <a:moveTo>
                  <a:pt x="0" y="0"/>
                </a:moveTo>
                <a:lnTo>
                  <a:pt x="16528045" y="0"/>
                </a:lnTo>
                <a:cubicBezTo>
                  <a:pt x="17500040" y="0"/>
                  <a:pt x="18288000" y="787958"/>
                  <a:pt x="18288000" y="1759954"/>
                </a:cubicBezTo>
                <a:lnTo>
                  <a:pt x="18288000" y="4176346"/>
                </a:lnTo>
                <a:lnTo>
                  <a:pt x="0" y="4176346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EF343282-EBBB-3DCC-9139-75A51D653084}"/>
              </a:ext>
            </a:extLst>
          </p:cNvPr>
          <p:cNvSpPr/>
          <p:nvPr/>
        </p:nvSpPr>
        <p:spPr>
          <a:xfrm>
            <a:off x="1573149" y="6590805"/>
            <a:ext cx="14198844" cy="680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Применяемые технологии и продукты: </a:t>
            </a:r>
          </a:p>
          <a:p>
            <a:pPr marL="0" indent="0" algn="l">
              <a:lnSpc>
                <a:spcPts val="3150"/>
              </a:lnSpc>
              <a:buNone/>
            </a:pPr>
            <a:endParaRPr lang="ru-RU" sz="2625" dirty="0">
              <a:solidFill>
                <a:srgbClr val="FFFFFF"/>
              </a:solidFill>
              <a:latin typeface="Atyp Display" panose="00000500000000000000" pitchFamily="2" charset="0"/>
              <a:ea typeface="Atyp Display" panose="00000500000000000000" pitchFamily="2" charset="0"/>
              <a:cs typeface="Atyp Display Regular" pitchFamily="34" charset="-120"/>
            </a:endParaRPr>
          </a:p>
          <a:p>
            <a:pPr marL="0" indent="0" algn="l">
              <a:lnSpc>
                <a:spcPts val="3150"/>
              </a:lnSpc>
              <a:buNone/>
            </a:pPr>
            <a:r>
              <a:rPr lang="ru-RU" sz="280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Методологии		 Нотации		 Инструменты 		</a:t>
            </a:r>
            <a:endParaRPr lang="ru-RU" sz="2625" dirty="0">
              <a:solidFill>
                <a:srgbClr val="FFFFFF"/>
              </a:solidFill>
              <a:latin typeface="Atyp Display" panose="00000500000000000000" pitchFamily="2" charset="0"/>
              <a:ea typeface="Atyp Display" panose="00000500000000000000" pitchFamily="2" charset="0"/>
              <a:cs typeface="Atyp Display Regular" pitchFamily="34" charset="-120"/>
            </a:endParaRPr>
          </a:p>
          <a:p>
            <a:pPr marL="0" indent="0" algn="l">
              <a:lnSpc>
                <a:spcPts val="3150"/>
              </a:lnSpc>
              <a:buNone/>
            </a:pPr>
            <a:endParaRPr lang="ru-RU" sz="2625" dirty="0">
              <a:solidFill>
                <a:srgbClr val="FFFFFF"/>
              </a:solidFill>
              <a:latin typeface="Atyp Display" panose="00000500000000000000" pitchFamily="2" charset="0"/>
              <a:ea typeface="Atyp Display" panose="00000500000000000000" pitchFamily="2" charset="0"/>
              <a:cs typeface="Atyp Display Regular" pitchFamily="34" charset="-120"/>
            </a:endParaRPr>
          </a:p>
        </p:txBody>
      </p:sp>
      <p:sp>
        <p:nvSpPr>
          <p:cNvPr id="18" name="Text 3"/>
          <p:cNvSpPr/>
          <p:nvPr/>
        </p:nvSpPr>
        <p:spPr>
          <a:xfrm>
            <a:off x="1573149" y="8255506"/>
            <a:ext cx="2462215" cy="1511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Agile</a:t>
            </a: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Kanban</a:t>
            </a: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Waterfall</a:t>
            </a:r>
            <a:endParaRPr lang="ru-RU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5323616" y="8348635"/>
            <a:ext cx="2462215" cy="1511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BPMN</a:t>
            </a: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UML</a:t>
            </a: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ArchiMate</a:t>
            </a:r>
          </a:p>
        </p:txBody>
      </p:sp>
      <p:sp>
        <p:nvSpPr>
          <p:cNvPr id="20" name="Text 3"/>
          <p:cNvSpPr/>
          <p:nvPr/>
        </p:nvSpPr>
        <p:spPr>
          <a:xfrm>
            <a:off x="8099602" y="8360110"/>
            <a:ext cx="5896345" cy="1096918"/>
          </a:xfrm>
          <a:prstGeom prst="rect">
            <a:avLst/>
          </a:prstGeom>
          <a:noFill/>
          <a:ln/>
        </p:spPr>
        <p:txBody>
          <a:bodyPr wrap="square" lIns="0" tIns="0" rIns="0" bIns="0" numCol="3" rtlCol="0" anchor="t"/>
          <a:lstStyle/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Devprom</a:t>
            </a: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endParaRPr lang="ru-RU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Jira</a:t>
            </a:r>
            <a:endParaRPr lang="ru-RU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Confluence</a:t>
            </a:r>
          </a:p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Cawemo</a:t>
            </a: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Xmind</a:t>
            </a: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Git</a:t>
            </a:r>
            <a:endParaRPr lang="ru-RU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Figma</a:t>
            </a: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DrawIO</a:t>
            </a:r>
            <a:endParaRPr lang="en-US" sz="2250" dirty="0">
              <a:solidFill>
                <a:srgbClr val="FFFFFF"/>
              </a:solidFill>
              <a:latin typeface="Atyp Display Regular" pitchFamily="34" charset="0"/>
              <a:ea typeface="Atyp Display Regular" pitchFamily="34" charset="-122"/>
              <a:cs typeface="Atyp Display Regular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Archi</a:t>
            </a:r>
          </a:p>
        </p:txBody>
      </p:sp>
      <p:pic>
        <p:nvPicPr>
          <p:cNvPr id="12" name="Рисунок 11" descr="Инструменты">
            <a:extLst>
              <a:ext uri="{FF2B5EF4-FFF2-40B4-BE49-F238E27FC236}">
                <a16:creationId xmlns:a16="http://schemas.microsoft.com/office/drawing/2014/main" id="{9208858C-9DD8-D253-D929-20F12E2B5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35808" y="7090262"/>
            <a:ext cx="2603257" cy="2603257"/>
          </a:xfrm>
          <a:prstGeom prst="rect">
            <a:avLst/>
          </a:prstGeom>
        </p:spPr>
      </p:pic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0F435BFF-012B-3BAD-66C1-9974DF5A7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-5040" y="6129796"/>
            <a:ext cx="1945873" cy="1953595"/>
          </a:xfrm>
          <a:prstGeom prst="rect">
            <a:avLst/>
          </a:prstGeom>
        </p:spPr>
      </p:pic>
      <p:sp>
        <p:nvSpPr>
          <p:cNvPr id="23" name="Text 1">
            <a:extLst>
              <a:ext uri="{FF2B5EF4-FFF2-40B4-BE49-F238E27FC236}">
                <a16:creationId xmlns:a16="http://schemas.microsoft.com/office/drawing/2014/main" id="{312C50D3-08EB-6701-2FDC-9B86090B52BE}"/>
              </a:ext>
            </a:extLst>
          </p:cNvPr>
          <p:cNvSpPr/>
          <p:nvPr/>
        </p:nvSpPr>
        <p:spPr>
          <a:xfrm>
            <a:off x="1514475" y="2209800"/>
            <a:ext cx="15024589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spcAft>
                <a:spcPts val="1200"/>
              </a:spcAft>
              <a:buNone/>
            </a:pPr>
            <a:r>
              <a:rPr lang="ru-RU" sz="2625" dirty="0"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Примеры разрабатываемых в БСТ информационных систем: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Высоконагруженные геораспределенные системы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Системы сбора, обработки и хранения информации (</a:t>
            </a:r>
            <a:r>
              <a:rPr lang="ru-RU" sz="2500" dirty="0" err="1">
                <a:latin typeface="Atyp Display" panose="00000500000000000000" pitchFamily="2" charset="0"/>
                <a:ea typeface="Atyp Display" panose="00000500000000000000" pitchFamily="2" charset="0"/>
              </a:rPr>
              <a:t>DataLake</a:t>
            </a: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)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Облачные (</a:t>
            </a:r>
            <a:r>
              <a:rPr lang="en-US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cloud</a:t>
            </a: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) решения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Системы машинного обучения и искусственного интеллекта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 err="1">
                <a:latin typeface="Atyp Display" panose="00000500000000000000" pitchFamily="2" charset="0"/>
                <a:ea typeface="Atyp Display" panose="00000500000000000000" pitchFamily="2" charset="0"/>
              </a:rPr>
              <a:t>Low</a:t>
            </a: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-</a:t>
            </a:r>
            <a:r>
              <a:rPr lang="en-US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c</a:t>
            </a:r>
            <a:r>
              <a:rPr lang="ru-RU" sz="2500" dirty="0" err="1">
                <a:latin typeface="Atyp Display" panose="00000500000000000000" pitchFamily="2" charset="0"/>
                <a:ea typeface="Atyp Display" panose="00000500000000000000" pitchFamily="2" charset="0"/>
              </a:rPr>
              <a:t>ode</a:t>
            </a: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 и BPM системы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Геоинформационные системы</a:t>
            </a:r>
          </a:p>
          <a:p>
            <a:pPr marL="342900" indent="-342900" algn="just">
              <a:lnSpc>
                <a:spcPts val="3150"/>
              </a:lnSpc>
              <a:buBlip>
                <a:blip r:embed="rId11"/>
              </a:buBlip>
            </a:pPr>
            <a:r>
              <a:rPr lang="ru-RU" sz="2500">
                <a:latin typeface="Atyp Display" panose="00000500000000000000" pitchFamily="2" charset="0"/>
                <a:ea typeface="Atyp Display" panose="00000500000000000000" pitchFamily="2" charset="0"/>
              </a:rPr>
              <a:t>Кроссплатформенные </a:t>
            </a:r>
            <a:r>
              <a:rPr lang="ru-RU" sz="2500" dirty="0">
                <a:latin typeface="Atyp Display" panose="00000500000000000000" pitchFamily="2" charset="0"/>
                <a:ea typeface="Atyp Display" panose="00000500000000000000" pitchFamily="2" charset="0"/>
              </a:rPr>
              <a:t>решения</a:t>
            </a:r>
          </a:p>
          <a:p>
            <a:pPr marL="0" indent="0">
              <a:lnSpc>
                <a:spcPts val="3150"/>
              </a:lnSpc>
              <a:buNone/>
            </a:pPr>
            <a:endParaRPr lang="ru-RU" sz="2625" dirty="0">
              <a:latin typeface="Atyp Display" panose="00000500000000000000" pitchFamily="2" charset="0"/>
              <a:ea typeface="Atyp Display" panose="00000500000000000000" pitchFamily="2" charset="0"/>
              <a:cs typeface="Atyp Display Regular" pitchFamily="34" charset="-120"/>
            </a:endParaRPr>
          </a:p>
          <a:p>
            <a:pPr marL="0" indent="0">
              <a:lnSpc>
                <a:spcPts val="3150"/>
              </a:lnSpc>
              <a:buNone/>
            </a:pPr>
            <a:endParaRPr lang="ru-RU" sz="2625" dirty="0">
              <a:latin typeface="Atyp Display" panose="00000500000000000000" pitchFamily="2" charset="0"/>
              <a:ea typeface="Atyp Display" panose="00000500000000000000" pitchFamily="2" charset="0"/>
              <a:cs typeface="Atyp Display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815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53700" y="0"/>
            <a:ext cx="7734300" cy="10287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6EA205-7233-AC15-FAA8-6C9A7E13806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Image 1" descr="preencoded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0" y="0"/>
              <a:ext cx="10687050" cy="10287000"/>
            </a:xfrm>
            <a:prstGeom prst="rect">
              <a:avLst/>
            </a:prstGeom>
          </p:spPr>
        </p:pic>
        <p:pic>
          <p:nvPicPr>
            <p:cNvPr id="4" name="Image 2" descr="preencoded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553700" y="0"/>
              <a:ext cx="7734300" cy="10287000"/>
            </a:xfrm>
            <a:prstGeom prst="rect">
              <a:avLst/>
            </a:prstGeom>
          </p:spPr>
        </p:pic>
      </p:grp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56896" y="7125557"/>
            <a:ext cx="428625" cy="4286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571500"/>
            <a:ext cx="81915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Проектная экспертиза и услуги</a:t>
            </a:r>
            <a:endParaRPr lang="en-US" sz="3000" dirty="0"/>
          </a:p>
        </p:txBody>
      </p:sp>
      <p:sp>
        <p:nvSpPr>
          <p:cNvPr id="11" name="Text 2"/>
          <p:cNvSpPr/>
          <p:nvPr/>
        </p:nvSpPr>
        <p:spPr>
          <a:xfrm>
            <a:off x="1576021" y="7659690"/>
            <a:ext cx="8582025" cy="15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Десятилетний опыт создания информационных систем и сыгранность команды позволяет быстро находить решения для задач любого масштаба и сложности.</a:t>
            </a:r>
            <a:endParaRPr lang="en-US" sz="2625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2F607F68-78ED-06BE-C275-E33F2CA5EE4B}"/>
              </a:ext>
            </a:extLst>
          </p:cNvPr>
          <p:cNvSpPr/>
          <p:nvPr/>
        </p:nvSpPr>
        <p:spPr>
          <a:xfrm>
            <a:off x="1514475" y="2209800"/>
            <a:ext cx="11726739" cy="1412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ru-RU" sz="2625" dirty="0">
                <a:solidFill>
                  <a:srgbClr val="FFFFFF"/>
                </a:solidFill>
                <a:latin typeface="Atyp Display" panose="00000500000000000000" pitchFamily="2" charset="0"/>
                <a:ea typeface="Atyp Display" panose="00000500000000000000" pitchFamily="2" charset="0"/>
                <a:cs typeface="Atyp Display Regular" pitchFamily="34" charset="-120"/>
              </a:rPr>
              <a:t>В команде разработки задействовано более 40 квалифицированных специалистов, работающих по направлениям:</a:t>
            </a:r>
            <a:endParaRPr lang="en-US" sz="2625" dirty="0">
              <a:latin typeface="Atyp Display" panose="00000500000000000000" pitchFamily="2" charset="0"/>
              <a:ea typeface="Atyp Display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B9575F-CAF0-24EA-5E20-E438420120FD}"/>
              </a:ext>
            </a:extLst>
          </p:cNvPr>
          <p:cNvSpPr txBox="1"/>
          <p:nvPr/>
        </p:nvSpPr>
        <p:spPr>
          <a:xfrm>
            <a:off x="1385521" y="3890525"/>
            <a:ext cx="10516488" cy="2144177"/>
          </a:xfrm>
          <a:prstGeom prst="rect">
            <a:avLst/>
          </a:prstGeom>
          <a:noFill/>
          <a:ln/>
        </p:spPr>
        <p:txBody>
          <a:bodyPr wrap="square" lIns="0" tIns="0" rIns="0" bIns="0" numCol="2" rtlCol="0" anchor="t"/>
          <a:lstStyle>
            <a:lvl1pPr algn="just">
              <a:lnSpc>
                <a:spcPts val="3150"/>
              </a:lnSpc>
              <a:defRPr sz="2625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Управление проектами</a:t>
            </a:r>
          </a:p>
          <a:p>
            <a:pPr marL="342900" indent="-342900">
              <a:lnSpc>
                <a:spcPct val="100000"/>
              </a:lnSpc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Управление продуктами</a:t>
            </a:r>
          </a:p>
          <a:p>
            <a:pPr marL="342900" indent="-342900">
              <a:lnSpc>
                <a:spcPct val="100000"/>
              </a:lnSpc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Аналитика</a:t>
            </a:r>
          </a:p>
          <a:p>
            <a:pPr marL="342900" indent="-342900">
              <a:lnSpc>
                <a:spcPct val="100000"/>
              </a:lnSpc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Проектирование</a:t>
            </a:r>
          </a:p>
          <a:p>
            <a:pPr marL="342900" indent="-342900">
              <a:lnSpc>
                <a:spcPct val="100000"/>
              </a:lnSpc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Дизайн</a:t>
            </a:r>
          </a:p>
          <a:p>
            <a:pPr marL="342900" indent="-342900"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Разработка</a:t>
            </a:r>
          </a:p>
          <a:p>
            <a:endParaRPr lang="ru-RU" sz="2500" dirty="0">
              <a:solidFill>
                <a:schemeClr val="bg1"/>
              </a:solidFill>
              <a:latin typeface="Atyp Display" panose="00000500000000000000" pitchFamily="2" charset="0"/>
              <a:ea typeface="Atyp Display" panose="00000500000000000000" pitchFamily="2" charset="0"/>
            </a:endParaRPr>
          </a:p>
          <a:p>
            <a:pPr marL="342900" indent="-342900"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Тестирование</a:t>
            </a:r>
          </a:p>
          <a:p>
            <a:pPr marL="342900" indent="-342900"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Системное администрирование и </a:t>
            </a:r>
            <a:r>
              <a:rPr lang="en-GB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DevOps</a:t>
            </a:r>
            <a:endParaRPr lang="ru-RU" sz="2500" dirty="0">
              <a:solidFill>
                <a:schemeClr val="bg1"/>
              </a:solidFill>
              <a:latin typeface="Atyp Display" panose="00000500000000000000" pitchFamily="2" charset="0"/>
              <a:ea typeface="Atyp Display" panose="00000500000000000000" pitchFamily="2" charset="0"/>
            </a:endParaRPr>
          </a:p>
          <a:p>
            <a:pPr marL="342900" indent="-342900" algn="l">
              <a:buBlip>
                <a:blip r:embed="rId14"/>
              </a:buBlip>
            </a:pPr>
            <a:r>
              <a:rPr lang="ru-RU" sz="2500" dirty="0">
                <a:solidFill>
                  <a:schemeClr val="bg1"/>
                </a:solidFill>
                <a:latin typeface="Atyp Display" panose="00000500000000000000" pitchFamily="2" charset="0"/>
                <a:ea typeface="Atyp Display" panose="00000500000000000000" pitchFamily="2" charset="0"/>
              </a:rPr>
              <a:t>Методическое и техническое сопровождение</a:t>
            </a:r>
          </a:p>
          <a:p>
            <a:pPr>
              <a:lnSpc>
                <a:spcPct val="100000"/>
              </a:lnSpc>
            </a:pPr>
            <a:endParaRPr lang="ru-RU" sz="2500" dirty="0">
              <a:solidFill>
                <a:schemeClr val="bg1"/>
              </a:solidFill>
              <a:latin typeface="Atyp Display" panose="00000500000000000000" pitchFamily="2" charset="0"/>
              <a:ea typeface="Atyp Display" panose="00000500000000000000" pitchFamily="2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500" dirty="0">
              <a:solidFill>
                <a:schemeClr val="bg1"/>
              </a:solidFill>
              <a:latin typeface="Atyp Display" panose="00000500000000000000" pitchFamily="2" charset="0"/>
              <a:ea typeface="Atyp Display" panose="00000500000000000000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14475" y="5181600"/>
            <a:ext cx="2705100" cy="476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52975" y="5181600"/>
            <a:ext cx="29908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96325" y="5029200"/>
            <a:ext cx="2733675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514475" y="7724775"/>
            <a:ext cx="2114550" cy="704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96325" y="7658100"/>
            <a:ext cx="971550" cy="82867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4" y="2209800"/>
            <a:ext cx="14931473" cy="233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Основной принцип работы по проекту – тесное сотрудничество с заказчиком, глубокий анализ задач, условий и перспектив для выработки эффективных решений в рамках проектов по автоматизации процессов управления, модернизации текущих систем, перехода на другие цифровые платформы, задач по цифровой трансформации и импортозамещению.</a:t>
            </a:r>
            <a:endParaRPr lang="en-US" sz="2625" dirty="0"/>
          </a:p>
        </p:txBody>
      </p:sp>
      <p:sp>
        <p:nvSpPr>
          <p:cNvPr id="10" name="Text 1"/>
          <p:cNvSpPr/>
          <p:nvPr/>
        </p:nvSpPr>
        <p:spPr>
          <a:xfrm>
            <a:off x="1514475" y="571500"/>
            <a:ext cx="43053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Проектный опыт</a:t>
            </a:r>
            <a:endParaRPr lang="en-US" sz="3000" dirty="0"/>
          </a:p>
        </p:txBody>
      </p:sp>
      <p:sp>
        <p:nvSpPr>
          <p:cNvPr id="11" name="Text 2"/>
          <p:cNvSpPr/>
          <p:nvPr/>
        </p:nvSpPr>
        <p:spPr>
          <a:xfrm>
            <a:off x="1514475" y="6124575"/>
            <a:ext cx="68389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и развитие сервисов ГИСП (Государственная информационная система промышленности)</a:t>
            </a:r>
            <a:endParaRPr lang="en-US" sz="2250" dirty="0"/>
          </a:p>
        </p:txBody>
      </p:sp>
      <p:sp>
        <p:nvSpPr>
          <p:cNvPr id="12" name="Text 3"/>
          <p:cNvSpPr/>
          <p:nvPr/>
        </p:nvSpPr>
        <p:spPr>
          <a:xfrm>
            <a:off x="8715375" y="6124575"/>
            <a:ext cx="577215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Ряд проектов по созданию цифрового контура, комплексная интеграция для запуска КИС ЕМИАС</a:t>
            </a:r>
            <a:endParaRPr lang="en-US" sz="2250" dirty="0"/>
          </a:p>
        </p:txBody>
      </p:sp>
      <p:sp>
        <p:nvSpPr>
          <p:cNvPr id="13" name="Text 4"/>
          <p:cNvSpPr/>
          <p:nvPr/>
        </p:nvSpPr>
        <p:spPr>
          <a:xfrm>
            <a:off x="1514475" y="8810625"/>
            <a:ext cx="58102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и сопровождение сервисов портала «Москва – добрый город»</a:t>
            </a:r>
            <a:endParaRPr lang="en-US" sz="2250" dirty="0"/>
          </a:p>
        </p:txBody>
      </p:sp>
      <p:sp>
        <p:nvSpPr>
          <p:cNvPr id="14" name="Text 5"/>
          <p:cNvSpPr/>
          <p:nvPr/>
        </p:nvSpPr>
        <p:spPr>
          <a:xfrm>
            <a:off x="8696325" y="8810625"/>
            <a:ext cx="62579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Проекты системной интеграции и ИТ-аутсорсинга в Пенсионном фонде России</a:t>
            </a:r>
            <a:endParaRPr lang="en-US" sz="22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47800" y="4133850"/>
            <a:ext cx="2600325" cy="876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48700" y="4038600"/>
            <a:ext cx="971550" cy="9715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00150" y="6467475"/>
            <a:ext cx="3209925" cy="14763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648700" y="6915150"/>
            <a:ext cx="2028825" cy="7048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514475" y="2209800"/>
            <a:ext cx="14904968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БСТ разрабатывает программные решения и информационные системы для ряда отраслей, обладая обширными кросс-функциональными компетенциями. Ниже – пример пула проектов для образовательной отрасли.</a:t>
            </a:r>
            <a:endParaRPr lang="en-US" sz="2625" dirty="0"/>
          </a:p>
        </p:txBody>
      </p:sp>
      <p:sp>
        <p:nvSpPr>
          <p:cNvPr id="9" name="Text 1"/>
          <p:cNvSpPr/>
          <p:nvPr/>
        </p:nvSpPr>
        <p:spPr>
          <a:xfrm>
            <a:off x="1514475" y="571500"/>
            <a:ext cx="43053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Проектный опыт</a:t>
            </a:r>
            <a:endParaRPr lang="en-US" sz="3000" dirty="0"/>
          </a:p>
        </p:txBody>
      </p:sp>
      <p:sp>
        <p:nvSpPr>
          <p:cNvPr id="10" name="Text 2"/>
          <p:cNvSpPr/>
          <p:nvPr/>
        </p:nvSpPr>
        <p:spPr>
          <a:xfrm>
            <a:off x="1514475" y="5200650"/>
            <a:ext cx="68389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и внедрение ИТ-платформы для оперативного анализа программы
«Приоритет 2030»</a:t>
            </a:r>
            <a:endParaRPr lang="en-US" sz="2250" dirty="0"/>
          </a:p>
        </p:txBody>
      </p:sp>
      <p:sp>
        <p:nvSpPr>
          <p:cNvPr id="11" name="Text 3"/>
          <p:cNvSpPr/>
          <p:nvPr/>
        </p:nvSpPr>
        <p:spPr>
          <a:xfrm>
            <a:off x="8648700" y="5200650"/>
            <a:ext cx="577215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комплексной системы управления финансово-хозяйственной
деятельностью ВУЗа</a:t>
            </a:r>
            <a:endParaRPr lang="en-US" sz="2250" dirty="0"/>
          </a:p>
        </p:txBody>
      </p:sp>
      <p:sp>
        <p:nvSpPr>
          <p:cNvPr id="12" name="Text 4"/>
          <p:cNvSpPr/>
          <p:nvPr/>
        </p:nvSpPr>
        <p:spPr>
          <a:xfrm>
            <a:off x="1514475" y="7886700"/>
            <a:ext cx="58102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Цифровая платформа обучающихся медицине «Будущий врач»</a:t>
            </a:r>
            <a:endParaRPr lang="en-US" sz="2250" dirty="0"/>
          </a:p>
        </p:txBody>
      </p:sp>
      <p:sp>
        <p:nvSpPr>
          <p:cNvPr id="13" name="Text 5"/>
          <p:cNvSpPr/>
          <p:nvPr/>
        </p:nvSpPr>
        <p:spPr>
          <a:xfrm>
            <a:off x="8629650" y="7886700"/>
            <a:ext cx="62579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Аудит, редизайн и модернизация системы дистанционного обучения ВУЗа</a:t>
            </a:r>
            <a:endParaRPr lang="en-US" sz="22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1950" y="0"/>
            <a:ext cx="1411605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420600" y="5915025"/>
            <a:ext cx="5216463" cy="400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14475" y="2992406"/>
            <a:ext cx="428625" cy="4286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24000" y="2162175"/>
            <a:ext cx="428630" cy="47626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24000" y="3756351"/>
            <a:ext cx="428625" cy="4286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514475" y="4547315"/>
            <a:ext cx="428625" cy="4286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571500"/>
            <a:ext cx="248602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Контакты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2305050" y="2200275"/>
            <a:ext cx="1091565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100"/>
              </a:spcAft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8 (800) 100-53-96 
info@bstelecom.ru
bstelecom.ru
</a:t>
            </a:r>
            <a:r>
              <a:rPr lang="ru-RU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г. Москва, ул. Правды, д. 8, корп. 13</a:t>
            </a:r>
            <a:endParaRPr lang="en-US" sz="26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05575" y="2733675"/>
            <a:ext cx="6714195" cy="6715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971675" y="5800725"/>
            <a:ext cx="673417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 ПО
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проектирование и разработка информационных систем</a:t>
            </a:r>
            <a:endParaRPr lang="en-US" sz="2625" dirty="0"/>
          </a:p>
        </p:txBody>
      </p:sp>
      <p:sp>
        <p:nvSpPr>
          <p:cNvPr id="7" name="Text 1"/>
          <p:cNvSpPr/>
          <p:nvPr/>
        </p:nvSpPr>
        <p:spPr>
          <a:xfrm>
            <a:off x="1971675" y="3543300"/>
            <a:ext cx="673417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
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российское инфраструктурное оборудование</a:t>
            </a:r>
            <a:endParaRPr lang="en-US" sz="2625" dirty="0"/>
          </a:p>
        </p:txBody>
      </p:sp>
      <p:sp>
        <p:nvSpPr>
          <p:cNvPr id="8" name="Text 2"/>
          <p:cNvSpPr/>
          <p:nvPr/>
        </p:nvSpPr>
        <p:spPr>
          <a:xfrm>
            <a:off x="1514475" y="571500"/>
            <a:ext cx="72675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Направления деятельности</a:t>
            </a:r>
            <a:endParaRPr lang="en-US" sz="3000" dirty="0"/>
          </a:p>
        </p:txBody>
      </p:sp>
      <p:sp>
        <p:nvSpPr>
          <p:cNvPr id="9" name="Text 3"/>
          <p:cNvSpPr/>
          <p:nvPr/>
        </p:nvSpPr>
        <p:spPr>
          <a:xfrm>
            <a:off x="9629775" y="3543300"/>
            <a:ext cx="723900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ru-RU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Инфраструктурные решения</a:t>
            </a: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
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комплексных решений и программно-аппаратных комплексов</a:t>
            </a:r>
            <a:endParaRPr lang="en-US" sz="2625" dirty="0"/>
          </a:p>
        </p:txBody>
      </p:sp>
      <p:sp>
        <p:nvSpPr>
          <p:cNvPr id="10" name="Text 4"/>
          <p:cNvSpPr/>
          <p:nvPr/>
        </p:nvSpPr>
        <p:spPr>
          <a:xfrm>
            <a:off x="9629775" y="5800725"/>
            <a:ext cx="58102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Экспертиза
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ИТ-консалтинг, аудит и модернизация ИТ-ландшафта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95525" y="6448425"/>
            <a:ext cx="817756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362200" y="8124825"/>
            <a:ext cx="692727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71625" y="4124325"/>
            <a:ext cx="626032" cy="62612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43725" y="8124825"/>
            <a:ext cx="761977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896100" y="6448425"/>
            <a:ext cx="859696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134725" y="3105150"/>
            <a:ext cx="7153275" cy="718185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514475" y="571500"/>
            <a:ext cx="37719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Производство</a:t>
            </a:r>
            <a:endParaRPr lang="en-US" sz="3000" dirty="0"/>
          </a:p>
        </p:txBody>
      </p:sp>
      <p:sp>
        <p:nvSpPr>
          <p:cNvPr id="11" name="Text 1"/>
          <p:cNvSpPr/>
          <p:nvPr/>
        </p:nvSpPr>
        <p:spPr>
          <a:xfrm>
            <a:off x="1562100" y="2209800"/>
            <a:ext cx="14906625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 целью создания технологичных отечественных продуктов, способных успешно конкурировать на внутреннем и международном рынках, в 2020 году запущено производство.</a:t>
            </a:r>
            <a:endParaRPr lang="en-US" sz="2625" dirty="0"/>
          </a:p>
        </p:txBody>
      </p:sp>
      <p:sp>
        <p:nvSpPr>
          <p:cNvPr id="12" name="Text 2"/>
          <p:cNvSpPr/>
          <p:nvPr/>
        </p:nvSpPr>
        <p:spPr>
          <a:xfrm>
            <a:off x="3429000" y="6438900"/>
            <a:ext cx="2209800" cy="790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1050"/>
              </a:spcAft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Серверы gen3</a:t>
            </a:r>
            <a:endParaRPr lang="en-US" sz="2625" dirty="0"/>
          </a:p>
        </p:txBody>
      </p:sp>
      <p:sp>
        <p:nvSpPr>
          <p:cNvPr id="13" name="Text 3"/>
          <p:cNvSpPr/>
          <p:nvPr/>
        </p:nvSpPr>
        <p:spPr>
          <a:xfrm>
            <a:off x="8067675" y="8124825"/>
            <a:ext cx="41529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Системы хранения данных</a:t>
            </a:r>
            <a:endParaRPr lang="en-US" sz="2625" dirty="0"/>
          </a:p>
        </p:txBody>
      </p:sp>
      <p:sp>
        <p:nvSpPr>
          <p:cNvPr id="14" name="Text 4"/>
          <p:cNvSpPr/>
          <p:nvPr/>
        </p:nvSpPr>
        <p:spPr>
          <a:xfrm>
            <a:off x="2314575" y="4781550"/>
            <a:ext cx="1239202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Ассортимент решений включает основные элементы инфраструктурного уровня ИТ-архитектуры:</a:t>
            </a:r>
            <a:endParaRPr lang="en-US" sz="2625" dirty="0"/>
          </a:p>
        </p:txBody>
      </p:sp>
      <p:sp>
        <p:nvSpPr>
          <p:cNvPr id="15" name="Text 5"/>
          <p:cNvSpPr/>
          <p:nvPr/>
        </p:nvSpPr>
        <p:spPr>
          <a:xfrm>
            <a:off x="3429000" y="8124825"/>
            <a:ext cx="350520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Сетевое оборудование</a:t>
            </a:r>
            <a:endParaRPr lang="en-US" sz="2625" dirty="0"/>
          </a:p>
        </p:txBody>
      </p:sp>
      <p:sp>
        <p:nvSpPr>
          <p:cNvPr id="16" name="Text 6"/>
          <p:cNvSpPr/>
          <p:nvPr/>
        </p:nvSpPr>
        <p:spPr>
          <a:xfrm>
            <a:off x="8067675" y="6438900"/>
            <a:ext cx="58197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Программно-аппаратные комплексы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4495800"/>
            <a:ext cx="9715500" cy="5791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62450" y="5238750"/>
            <a:ext cx="5353050" cy="43624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363200" y="3867150"/>
            <a:ext cx="662609" cy="6191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514474" y="571500"/>
            <a:ext cx="1387206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ru-RU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Инфраструктурные решения</a:t>
            </a:r>
            <a:endParaRPr lang="en-US" sz="3000" dirty="0"/>
          </a:p>
        </p:txBody>
      </p:sp>
      <p:sp>
        <p:nvSpPr>
          <p:cNvPr id="8" name="Text 1"/>
          <p:cNvSpPr/>
          <p:nvPr/>
        </p:nvSpPr>
        <p:spPr>
          <a:xfrm>
            <a:off x="1562100" y="2209800"/>
            <a:ext cx="14906625" cy="2124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БСТ предоставляет широкий спектр дополнительных возможностей и </a:t>
            </a:r>
            <a:r>
              <a:rPr lang="en-US" sz="2625" dirty="0" err="1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услуг</a:t>
            </a: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. Это поиск и создание полноценных решений для задач цифровизации.</a:t>
            </a:r>
            <a:endParaRPr lang="en-US" sz="2625" dirty="0"/>
          </a:p>
        </p:txBody>
      </p:sp>
      <p:sp>
        <p:nvSpPr>
          <p:cNvPr id="9" name="Text 2"/>
          <p:cNvSpPr/>
          <p:nvPr/>
        </p:nvSpPr>
        <p:spPr>
          <a:xfrm>
            <a:off x="1514475" y="5305425"/>
            <a:ext cx="5934075" cy="422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Реализация «под ключ»
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
интеграционных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проектов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любой</a:t>
            </a:r>
            <a:r>
              <a:rPr lang="ru-RU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</a:t>
            </a:r>
            <a:r>
              <a:rPr lang="en-US" sz="2625" dirty="0" err="1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сложности</a:t>
            </a: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 с соблюдением всех требований регуляторов, госстандартов к обеспечению информационной безопасности ГИС и объектов критической информационной инфраструктуры.</a:t>
            </a:r>
            <a:endParaRPr lang="en-US" sz="2625" dirty="0"/>
          </a:p>
        </p:txBody>
      </p:sp>
      <p:sp>
        <p:nvSpPr>
          <p:cNvPr id="10" name="Text 3"/>
          <p:cNvSpPr/>
          <p:nvPr/>
        </p:nvSpPr>
        <p:spPr>
          <a:xfrm>
            <a:off x="10363200" y="4924425"/>
            <a:ext cx="612457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Разработка архитектуры программно-аппаратных комплексов, решающих следующие задачи:</a:t>
            </a:r>
            <a:endParaRPr lang="en-US" sz="2250" dirty="0"/>
          </a:p>
        </p:txBody>
      </p:sp>
      <p:sp>
        <p:nvSpPr>
          <p:cNvPr id="11" name="Text 4"/>
          <p:cNvSpPr/>
          <p:nvPr/>
        </p:nvSpPr>
        <p:spPr>
          <a:xfrm>
            <a:off x="10319074" y="6334125"/>
            <a:ext cx="6454451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виртуализация вычислительных ресурсов
организация виртуальных рабочих столов пользователей
управление хранилищами данных, выполнение приложений
обеспечение безопасности инфраструктуры</a:t>
            </a:r>
            <a:endParaRPr lang="en-US" sz="2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14475" y="5429250"/>
            <a:ext cx="7239000" cy="48577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86875" y="5429250"/>
            <a:ext cx="7162800" cy="4857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916150" y="8172450"/>
            <a:ext cx="1209675" cy="1143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011400" y="6219825"/>
            <a:ext cx="1016924" cy="1143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439025" y="6219825"/>
            <a:ext cx="749461" cy="1143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458075" y="8048625"/>
            <a:ext cx="945648" cy="138793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514475" y="571500"/>
            <a:ext cx="40576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Разработка  ПО</a:t>
            </a:r>
            <a:endParaRPr lang="en-US" sz="3000" dirty="0"/>
          </a:p>
        </p:txBody>
      </p:sp>
      <p:sp>
        <p:nvSpPr>
          <p:cNvPr id="11" name="Text 1"/>
          <p:cNvSpPr/>
          <p:nvPr/>
        </p:nvSpPr>
        <p:spPr>
          <a:xfrm>
            <a:off x="1562100" y="2209800"/>
            <a:ext cx="14887575" cy="2124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Стремление компании к инновациям и непрерывному развитию способствует цифровой трансформации заказчиков путем внедрения новейших цифровых технологий.
У компании есть два собственных центра исследований и разработок (R&amp;D), где выполняются следующие задачи: разработка конструкторской документации, аппаратного и системного ПО, а также исследования и разработки в сфере услуг.</a:t>
            </a:r>
            <a:endParaRPr lang="en-US" sz="2625" dirty="0"/>
          </a:p>
        </p:txBody>
      </p:sp>
      <p:sp>
        <p:nvSpPr>
          <p:cNvPr id="12" name="Text 2"/>
          <p:cNvSpPr/>
          <p:nvPr/>
        </p:nvSpPr>
        <p:spPr>
          <a:xfrm>
            <a:off x="9782175" y="7934325"/>
            <a:ext cx="4953000" cy="1619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Заказная разработка конструкторской документации (КД), включая проведение научно-исследовательских работ (НИОКР)</a:t>
            </a:r>
            <a:endParaRPr lang="en-US" sz="2250" dirty="0"/>
          </a:p>
        </p:txBody>
      </p:sp>
      <p:sp>
        <p:nvSpPr>
          <p:cNvPr id="13" name="Text 3"/>
          <p:cNvSpPr/>
          <p:nvPr/>
        </p:nvSpPr>
        <p:spPr>
          <a:xfrm>
            <a:off x="9782175" y="6153150"/>
            <a:ext cx="4546182" cy="1276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Разработка и внедрение государственных информационных систем (ГИС)</a:t>
            </a:r>
            <a:endParaRPr lang="en-US" sz="2250" dirty="0"/>
          </a:p>
        </p:txBody>
      </p:sp>
      <p:sp>
        <p:nvSpPr>
          <p:cNvPr id="14" name="Text 4"/>
          <p:cNvSpPr/>
          <p:nvPr/>
        </p:nvSpPr>
        <p:spPr>
          <a:xfrm>
            <a:off x="2009775" y="6191250"/>
            <a:ext cx="488632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Разработка отраслевых и корпоративных решений для автоматизации бизнес-процессов</a:t>
            </a:r>
            <a:endParaRPr lang="en-US" sz="2250" dirty="0"/>
          </a:p>
        </p:txBody>
      </p:sp>
      <p:sp>
        <p:nvSpPr>
          <p:cNvPr id="15" name="Text 5"/>
          <p:cNvSpPr/>
          <p:nvPr/>
        </p:nvSpPr>
        <p:spPr>
          <a:xfrm>
            <a:off x="2009775" y="8143875"/>
            <a:ext cx="513397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Создание информационных систем различного уровня, включая сайты, порталы, мобильные приложения</a:t>
            </a:r>
            <a:endParaRPr lang="en-US" sz="2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1039475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06100" y="0"/>
            <a:ext cx="75819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87050" y="0"/>
            <a:ext cx="760095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14475" y="3810000"/>
            <a:ext cx="428565" cy="4286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62100" y="7105650"/>
            <a:ext cx="428565" cy="4286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514475" y="571500"/>
            <a:ext cx="31813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D9D9D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FFFFFF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Экспертиза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1562100" y="2209800"/>
            <a:ext cx="90963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БСТ является экспертом в области ИТ-консалтинга, аудита и модернизации ИТ-ландшафта.</a:t>
            </a:r>
            <a:endParaRPr lang="en-US" sz="2625" dirty="0"/>
          </a:p>
        </p:txBody>
      </p:sp>
      <p:sp>
        <p:nvSpPr>
          <p:cNvPr id="11" name="Text 2"/>
          <p:cNvSpPr/>
          <p:nvPr/>
        </p:nvSpPr>
        <p:spPr>
          <a:xfrm>
            <a:off x="2105025" y="4238625"/>
            <a:ext cx="7920000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Специалисты БСТ обладают глубоким пониманием бизнес-процессов различных компаний и способны предложить оптимальные решения для их развития. Оказываемые ИТ-услуги помогают заказчикам улучшить свои бизнес-процессы и повысить эффективность работы.</a:t>
            </a:r>
            <a:endParaRPr lang="en-US" sz="2250" dirty="0"/>
          </a:p>
        </p:txBody>
      </p:sp>
      <p:sp>
        <p:nvSpPr>
          <p:cNvPr id="12" name="Text 3"/>
          <p:cNvSpPr/>
          <p:nvPr/>
        </p:nvSpPr>
        <p:spPr>
          <a:xfrm>
            <a:off x="2105025" y="7534275"/>
            <a:ext cx="79200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Atyp Display Regular" pitchFamily="34" charset="0"/>
                <a:ea typeface="Atyp Display Regular" pitchFamily="34" charset="-122"/>
                <a:cs typeface="Atyp Display Regular" pitchFamily="34" charset="-120"/>
              </a:rPr>
              <a:t>В числе предоставляемых услуг – аудит и модернизация ИТ-инфраструктуры, миграция с иностранных решений, планирование и контроль проектов, обучение персонала и многое другое.</a:t>
            </a:r>
            <a:endParaRPr lang="en-US" sz="2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887700" y="266700"/>
            <a:ext cx="2038348" cy="1563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85900" y="2876550"/>
            <a:ext cx="3719880" cy="10289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86550" y="4114800"/>
            <a:ext cx="3038475" cy="1485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86550" y="3048000"/>
            <a:ext cx="3848100" cy="647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839575" y="2933700"/>
            <a:ext cx="3667125" cy="876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839575" y="4533900"/>
            <a:ext cx="3838575" cy="647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485900" y="6238875"/>
            <a:ext cx="3238500" cy="6000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85900" y="4343400"/>
            <a:ext cx="3362325" cy="1028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25400" y="4724400"/>
            <a:ext cx="5562600" cy="5562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686550" y="6200775"/>
            <a:ext cx="4486275" cy="685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1839575" y="6143625"/>
            <a:ext cx="2314575" cy="6953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485900" y="7543800"/>
            <a:ext cx="3009900" cy="134302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514475" y="571500"/>
            <a:ext cx="31813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en-US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Заказчики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400300" cy="24098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76350" y="2905125"/>
            <a:ext cx="2838450" cy="1076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10200" y="2819400"/>
            <a:ext cx="1247775" cy="12477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144000" y="3057525"/>
            <a:ext cx="2495550" cy="7810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01650" y="3124200"/>
            <a:ext cx="2571750" cy="6381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356607" y="4715970"/>
            <a:ext cx="1366471" cy="86396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 rotWithShape="1">
          <a:blip r:embed="rId10"/>
          <a:srcRect l="13230" t="26659" r="12499" b="26864"/>
          <a:stretch/>
        </p:blipFill>
        <p:spPr>
          <a:xfrm>
            <a:off x="7373082" y="4933032"/>
            <a:ext cx="1846385" cy="57992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79020" y="4796850"/>
            <a:ext cx="1395413" cy="77856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432818" y="4870569"/>
            <a:ext cx="2667000" cy="7048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85900" y="6677025"/>
            <a:ext cx="2638425" cy="5619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410200" y="6524625"/>
            <a:ext cx="2886075" cy="857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144000" y="6581775"/>
            <a:ext cx="2876550" cy="7429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485900" y="8124825"/>
            <a:ext cx="2419350" cy="609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410200" y="8115300"/>
            <a:ext cx="2628900" cy="6286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2725400" y="4724400"/>
            <a:ext cx="5562600" cy="5562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5821025" y="219075"/>
            <a:ext cx="2038350" cy="1563216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1514474" y="571500"/>
            <a:ext cx="835839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898989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О компании 
</a:t>
            </a:r>
            <a:r>
              <a:rPr lang="ru-RU" sz="3000" dirty="0">
                <a:solidFill>
                  <a:srgbClr val="000000"/>
                </a:solidFill>
                <a:latin typeface="DrukTextWideCyr-Medium" pitchFamily="34" charset="0"/>
                <a:ea typeface="DrukTextWideCyr-Medium" pitchFamily="34" charset="-122"/>
                <a:cs typeface="DrukTextWideCyr-Medium" pitchFamily="34" charset="-120"/>
              </a:rPr>
              <a:t>Технологические партнеры</a:t>
            </a:r>
            <a:endParaRPr lang="en-US" sz="30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89C931B-B625-3736-34A6-B6E4A59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50" y="6505575"/>
            <a:ext cx="851805" cy="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фициально представлены российская мобильная ОС РОСА Мобайл и российский  смартфон Р-ФОН — НТЦ ИТ РОСА">
            <a:extLst>
              <a:ext uri="{FF2B5EF4-FFF2-40B4-BE49-F238E27FC236}">
                <a16:creationId xmlns:a16="http://schemas.microsoft.com/office/drawing/2014/main" id="{43FFDCE5-B75C-230E-62B1-B4E99707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676" y="4635195"/>
            <a:ext cx="3218530" cy="9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СТ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00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C00FA"/>
      </a:hlink>
      <a:folHlink>
        <a:srgbClr val="1C00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13707</TotalTime>
  <Words>3020</Words>
  <Application>Microsoft Office PowerPoint</Application>
  <PresentationFormat>Произвольный</PresentationFormat>
  <Paragraphs>398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DrukTextWideCyr-Medium</vt:lpstr>
      <vt:lpstr>Atyp Display Regular</vt:lpstr>
      <vt:lpstr>Atyp Display</vt:lpstr>
      <vt:lpstr>Arial</vt:lpstr>
      <vt:lpstr>Calibri</vt:lpstr>
      <vt:lpstr>Atyp Display Medium</vt:lpstr>
      <vt:lpstr>Open Sans SemiBold</vt:lpstr>
      <vt:lpstr>Open Sans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БСТ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БСТ</dc:creator>
  <dc:description>21.06 добавлен лого ГИСП и небольшие корректировки</dc:description>
  <cp:lastModifiedBy>Барсай Мария Александровна</cp:lastModifiedBy>
  <cp:revision>24</cp:revision>
  <dcterms:created xsi:type="dcterms:W3CDTF">2024-02-25T11:27:29Z</dcterms:created>
  <dcterms:modified xsi:type="dcterms:W3CDTF">2024-06-21T12:40:35Z</dcterms:modified>
</cp:coreProperties>
</file>